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325" r:id="rId3"/>
    <p:sldId id="285" r:id="rId4"/>
    <p:sldId id="281" r:id="rId5"/>
    <p:sldId id="283" r:id="rId6"/>
    <p:sldId id="308" r:id="rId7"/>
    <p:sldId id="287" r:id="rId8"/>
    <p:sldId id="288" r:id="rId9"/>
    <p:sldId id="282" r:id="rId10"/>
    <p:sldId id="289" r:id="rId11"/>
    <p:sldId id="290" r:id="rId12"/>
    <p:sldId id="291" r:id="rId13"/>
    <p:sldId id="318" r:id="rId14"/>
    <p:sldId id="321" r:id="rId15"/>
    <p:sldId id="323" r:id="rId16"/>
    <p:sldId id="327" r:id="rId17"/>
    <p:sldId id="328" r:id="rId18"/>
    <p:sldId id="326" r:id="rId19"/>
    <p:sldId id="314" r:id="rId20"/>
    <p:sldId id="310" r:id="rId21"/>
    <p:sldId id="311" r:id="rId22"/>
    <p:sldId id="312" r:id="rId23"/>
    <p:sldId id="332" r:id="rId24"/>
    <p:sldId id="331" r:id="rId25"/>
    <p:sldId id="301" r:id="rId26"/>
    <p:sldId id="302" r:id="rId27"/>
    <p:sldId id="303" r:id="rId28"/>
    <p:sldId id="334" r:id="rId29"/>
    <p:sldId id="335" r:id="rId30"/>
    <p:sldId id="329" r:id="rId31"/>
    <p:sldId id="330" r:id="rId32"/>
    <p:sldId id="333"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4" autoAdjust="0"/>
    <p:restoredTop sz="79717" autoAdjust="0"/>
  </p:normalViewPr>
  <p:slideViewPr>
    <p:cSldViewPr snapToGrid="0" snapToObjects="1">
      <p:cViewPr varScale="1">
        <p:scale>
          <a:sx n="55" d="100"/>
          <a:sy n="55" d="100"/>
        </p:scale>
        <p:origin x="98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A72152-419C-3744-9CF1-1C89A489383C}" type="datetimeFigureOut">
              <a:rPr lang="en-US" smtClean="0"/>
              <a:t>11/13/17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B29105D-D16B-CA4F-9F1D-D49813D977EA}" type="slidenum">
              <a:rPr lang="en-US" smtClean="0"/>
              <a:t>‹#›</a:t>
            </a:fld>
            <a:endParaRPr lang="en-US"/>
          </a:p>
        </p:txBody>
      </p:sp>
    </p:spTree>
    <p:extLst>
      <p:ext uri="{BB962C8B-B14F-4D97-AF65-F5344CB8AC3E}">
        <p14:creationId xmlns:p14="http://schemas.microsoft.com/office/powerpoint/2010/main" val="3925134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786388-76DA-B346-85C3-E584287F74EB}" type="datetimeFigureOut">
              <a:rPr lang="en-US" smtClean="0"/>
              <a:t>11/13/17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A53650-71FB-8645-9442-E236A4E506E5}" type="slidenum">
              <a:rPr lang="en-US" smtClean="0"/>
              <a:t>‹#›</a:t>
            </a:fld>
            <a:endParaRPr lang="en-US"/>
          </a:p>
        </p:txBody>
      </p:sp>
    </p:spTree>
    <p:extLst>
      <p:ext uri="{BB962C8B-B14F-4D97-AF65-F5344CB8AC3E}">
        <p14:creationId xmlns:p14="http://schemas.microsoft.com/office/powerpoint/2010/main" val="32845591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1</a:t>
            </a:fld>
            <a:endParaRPr lang="en-US"/>
          </a:p>
        </p:txBody>
      </p:sp>
    </p:spTree>
    <p:extLst>
      <p:ext uri="{BB962C8B-B14F-4D97-AF65-F5344CB8AC3E}">
        <p14:creationId xmlns:p14="http://schemas.microsoft.com/office/powerpoint/2010/main" val="4167744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2 </a:t>
            </a:r>
            <a:r>
              <a:rPr lang="en-US" baseline="0" dirty="0" err="1" smtClean="0"/>
              <a:t>gnd</a:t>
            </a:r>
            <a:r>
              <a:rPr lang="en-US" baseline="0" dirty="0" smtClean="0"/>
              <a:t> pins on the </a:t>
            </a:r>
            <a:r>
              <a:rPr lang="en-US" baseline="0" dirty="0" err="1" smtClean="0"/>
              <a:t>Arduino</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19</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2 </a:t>
            </a:r>
            <a:r>
              <a:rPr lang="en-US" baseline="0" dirty="0" err="1" smtClean="0"/>
              <a:t>gnd</a:t>
            </a:r>
            <a:r>
              <a:rPr lang="en-US" baseline="0" dirty="0" smtClean="0"/>
              <a:t> pins on the </a:t>
            </a:r>
            <a:r>
              <a:rPr lang="en-US" baseline="0" smtClean="0"/>
              <a:t>Arduino</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20</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2 </a:t>
            </a:r>
            <a:r>
              <a:rPr lang="en-US" baseline="0" dirty="0" err="1" smtClean="0"/>
              <a:t>gnd</a:t>
            </a:r>
            <a:r>
              <a:rPr lang="en-US" baseline="0" dirty="0" smtClean="0"/>
              <a:t> pins on the </a:t>
            </a:r>
            <a:r>
              <a:rPr lang="en-US" baseline="0" smtClean="0"/>
              <a:t>Arduino</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21</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2 </a:t>
            </a:r>
            <a:r>
              <a:rPr lang="en-US" baseline="0" dirty="0" err="1" smtClean="0"/>
              <a:t>gnd</a:t>
            </a:r>
            <a:r>
              <a:rPr lang="en-US" baseline="0" dirty="0" smtClean="0"/>
              <a:t> pins on the </a:t>
            </a:r>
            <a:r>
              <a:rPr lang="en-US" baseline="0" smtClean="0"/>
              <a:t>Arduino</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22</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learn.adafruit.com</a:t>
            </a:r>
            <a:r>
              <a:rPr lang="en-US" smtClean="0"/>
              <a:t>/photocells/measuring-light</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23</a:t>
            </a:fld>
            <a:endParaRPr lang="en-US"/>
          </a:p>
        </p:txBody>
      </p:sp>
    </p:spTree>
    <p:extLst>
      <p:ext uri="{BB962C8B-B14F-4D97-AF65-F5344CB8AC3E}">
        <p14:creationId xmlns:p14="http://schemas.microsoft.com/office/powerpoint/2010/main" val="1145159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24</a:t>
            </a:fld>
            <a:endParaRPr lang="en-US"/>
          </a:p>
        </p:txBody>
      </p:sp>
    </p:spTree>
    <p:extLst>
      <p:ext uri="{BB962C8B-B14F-4D97-AF65-F5344CB8AC3E}">
        <p14:creationId xmlns:p14="http://schemas.microsoft.com/office/powerpoint/2010/main" val="1338657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25</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detail about this</a:t>
            </a:r>
            <a:r>
              <a:rPr lang="en-US" baseline="0" dirty="0" smtClean="0"/>
              <a:t> today</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26</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detail about </a:t>
            </a:r>
            <a:r>
              <a:rPr lang="en-US" smtClean="0"/>
              <a:t>this</a:t>
            </a:r>
            <a:r>
              <a:rPr lang="en-US" baseline="0" smtClean="0"/>
              <a:t> today</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27</a:t>
            </a:fld>
            <a:endParaRPr lang="en-US"/>
          </a:p>
        </p:txBody>
      </p:sp>
    </p:spTree>
    <p:extLst>
      <p:ext uri="{BB962C8B-B14F-4D97-AF65-F5344CB8AC3E}">
        <p14:creationId xmlns:p14="http://schemas.microsoft.com/office/powerpoint/2010/main" val="1935049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detail about </a:t>
            </a:r>
            <a:r>
              <a:rPr lang="en-US" smtClean="0"/>
              <a:t>this</a:t>
            </a:r>
            <a:r>
              <a:rPr lang="en-US" baseline="0" smtClean="0"/>
              <a:t> today</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28</a:t>
            </a:fld>
            <a:endParaRPr lang="en-US"/>
          </a:p>
        </p:txBody>
      </p:sp>
    </p:spTree>
    <p:extLst>
      <p:ext uri="{BB962C8B-B14F-4D97-AF65-F5344CB8AC3E}">
        <p14:creationId xmlns:p14="http://schemas.microsoft.com/office/powerpoint/2010/main" val="195368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www.tiagoespinha.net</a:t>
            </a:r>
            <a:r>
              <a:rPr lang="en-US" dirty="0" smtClean="0"/>
              <a:t>/2014/05/project-how-to-easily-monitor-your-plants-soil-humidity/</a:t>
            </a:r>
            <a:endParaRPr lang="en-GB" dirty="0"/>
          </a:p>
        </p:txBody>
      </p:sp>
      <p:sp>
        <p:nvSpPr>
          <p:cNvPr id="4" name="Slide Number Placeholder 3"/>
          <p:cNvSpPr>
            <a:spLocks noGrp="1"/>
          </p:cNvSpPr>
          <p:nvPr>
            <p:ph type="sldNum" sz="quarter" idx="10"/>
          </p:nvPr>
        </p:nvSpPr>
        <p:spPr/>
        <p:txBody>
          <a:bodyPr/>
          <a:lstStyle/>
          <a:p>
            <a:fld id="{A6A53650-71FB-8645-9442-E236A4E506E5}" type="slidenum">
              <a:rPr lang="en-US" smtClean="0"/>
              <a:t>2</a:t>
            </a:fld>
            <a:endParaRPr lang="en-US"/>
          </a:p>
        </p:txBody>
      </p:sp>
    </p:spTree>
    <p:extLst>
      <p:ext uri="{BB962C8B-B14F-4D97-AF65-F5344CB8AC3E}">
        <p14:creationId xmlns:p14="http://schemas.microsoft.com/office/powerpoint/2010/main" val="2109185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detail about </a:t>
            </a:r>
            <a:r>
              <a:rPr lang="en-US" smtClean="0"/>
              <a:t>this</a:t>
            </a:r>
            <a:r>
              <a:rPr lang="en-US" baseline="0" smtClean="0"/>
              <a:t> today</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29</a:t>
            </a:fld>
            <a:endParaRPr lang="en-US"/>
          </a:p>
        </p:txBody>
      </p:sp>
    </p:spTree>
    <p:extLst>
      <p:ext uri="{BB962C8B-B14F-4D97-AF65-F5344CB8AC3E}">
        <p14:creationId xmlns:p14="http://schemas.microsoft.com/office/powerpoint/2010/main" val="1636738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cdn-learn.adafruit.com</a:t>
            </a:r>
            <a:r>
              <a:rPr lang="en-US" dirty="0" smtClean="0"/>
              <a:t>/downloads/pdf/tilt-</a:t>
            </a:r>
            <a:r>
              <a:rPr lang="en-US" dirty="0" err="1" smtClean="0"/>
              <a:t>sensor.pdf</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30</a:t>
            </a:fld>
            <a:endParaRPr lang="en-US"/>
          </a:p>
        </p:txBody>
      </p:sp>
    </p:spTree>
    <p:extLst>
      <p:ext uri="{BB962C8B-B14F-4D97-AF65-F5344CB8AC3E}">
        <p14:creationId xmlns:p14="http://schemas.microsoft.com/office/powerpoint/2010/main" val="2121939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a:t>
            </a:r>
            <a:r>
              <a:rPr lang="en-US" dirty="0" err="1" smtClean="0"/>
              <a:t>WorldFamousElectronics</a:t>
            </a:r>
            <a:r>
              <a:rPr lang="en-US" dirty="0" smtClean="0"/>
              <a:t>/</a:t>
            </a:r>
            <a:r>
              <a:rPr lang="en-US" dirty="0" err="1" smtClean="0"/>
              <a:t>PulseSensorStarterProject</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31</a:t>
            </a:fld>
            <a:endParaRPr lang="en-US"/>
          </a:p>
        </p:txBody>
      </p:sp>
    </p:spTree>
    <p:extLst>
      <p:ext uri="{BB962C8B-B14F-4D97-AF65-F5344CB8AC3E}">
        <p14:creationId xmlns:p14="http://schemas.microsoft.com/office/powerpoint/2010/main" val="1914779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learn.sparkfun.com</a:t>
            </a:r>
            <a:r>
              <a:rPr lang="en-US" dirty="0" smtClean="0"/>
              <a:t>/tutorials/terminal-basics/</a:t>
            </a:r>
            <a:r>
              <a:rPr lang="en-US" dirty="0" err="1" smtClean="0"/>
              <a:t>coolterm</a:t>
            </a:r>
            <a:r>
              <a:rPr lang="en-US" dirty="0" smtClean="0"/>
              <a:t>-windows-mac-</a:t>
            </a:r>
            <a:r>
              <a:rPr lang="en-US" dirty="0" err="1" smtClean="0"/>
              <a:t>linux</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32</a:t>
            </a:fld>
            <a:endParaRPr lang="en-US"/>
          </a:p>
        </p:txBody>
      </p:sp>
    </p:spTree>
    <p:extLst>
      <p:ext uri="{BB962C8B-B14F-4D97-AF65-F5344CB8AC3E}">
        <p14:creationId xmlns:p14="http://schemas.microsoft.com/office/powerpoint/2010/main" val="70936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everybody</a:t>
            </a:r>
            <a:r>
              <a:rPr lang="en-US" baseline="0" dirty="0" smtClean="0"/>
              <a:t> got everything?</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7</a:t>
            </a:fld>
            <a:endParaRPr lang="en-US"/>
          </a:p>
        </p:txBody>
      </p:sp>
    </p:spTree>
    <p:extLst>
      <p:ext uri="{BB962C8B-B14F-4D97-AF65-F5344CB8AC3E}">
        <p14:creationId xmlns:p14="http://schemas.microsoft.com/office/powerpoint/2010/main" val="3458537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everybody</a:t>
            </a:r>
            <a:r>
              <a:rPr lang="en-US" baseline="0" dirty="0" smtClean="0"/>
              <a:t> got everything?</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8</a:t>
            </a:fld>
            <a:endParaRPr lang="en-US"/>
          </a:p>
        </p:txBody>
      </p:sp>
    </p:spTree>
    <p:extLst>
      <p:ext uri="{BB962C8B-B14F-4D97-AF65-F5344CB8AC3E}">
        <p14:creationId xmlns:p14="http://schemas.microsoft.com/office/powerpoint/2010/main" val="345853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through the code</a:t>
            </a:r>
            <a:endParaRPr lang="en-US" dirty="0"/>
          </a:p>
        </p:txBody>
      </p:sp>
      <p:sp>
        <p:nvSpPr>
          <p:cNvPr id="4" name="Slide Number Placeholder 3"/>
          <p:cNvSpPr>
            <a:spLocks noGrp="1"/>
          </p:cNvSpPr>
          <p:nvPr>
            <p:ph type="sldNum" sz="quarter" idx="10"/>
          </p:nvPr>
        </p:nvSpPr>
        <p:spPr/>
        <p:txBody>
          <a:bodyPr/>
          <a:lstStyle/>
          <a:p>
            <a:fld id="{A6A53650-71FB-8645-9442-E236A4E506E5}" type="slidenum">
              <a:rPr lang="en-US" smtClean="0"/>
              <a:t>10</a:t>
            </a:fld>
            <a:endParaRPr lang="en-US"/>
          </a:p>
        </p:txBody>
      </p:sp>
    </p:spTree>
    <p:extLst>
      <p:ext uri="{BB962C8B-B14F-4D97-AF65-F5344CB8AC3E}">
        <p14:creationId xmlns:p14="http://schemas.microsoft.com/office/powerpoint/2010/main" val="256009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a:t>
            </a:r>
            <a:r>
              <a:rPr lang="en-GB" dirty="0" err="1" smtClean="0"/>
              <a:t>learn.sparkfun.com</a:t>
            </a:r>
            <a:r>
              <a:rPr lang="en-GB" dirty="0" smtClean="0"/>
              <a:t>/tutorials/how-to-use-a-breadboard</a:t>
            </a:r>
            <a:endParaRPr lang="en-GB" dirty="0"/>
          </a:p>
        </p:txBody>
      </p:sp>
      <p:sp>
        <p:nvSpPr>
          <p:cNvPr id="4" name="Slide Number Placeholder 3"/>
          <p:cNvSpPr>
            <a:spLocks noGrp="1"/>
          </p:cNvSpPr>
          <p:nvPr>
            <p:ph type="sldNum" sz="quarter" idx="10"/>
          </p:nvPr>
        </p:nvSpPr>
        <p:spPr/>
        <p:txBody>
          <a:bodyPr/>
          <a:lstStyle/>
          <a:p>
            <a:fld id="{A6A53650-71FB-8645-9442-E236A4E506E5}" type="slidenum">
              <a:rPr lang="en-US" smtClean="0"/>
              <a:t>15</a:t>
            </a:fld>
            <a:endParaRPr lang="en-US"/>
          </a:p>
        </p:txBody>
      </p:sp>
    </p:spTree>
    <p:extLst>
      <p:ext uri="{BB962C8B-B14F-4D97-AF65-F5344CB8AC3E}">
        <p14:creationId xmlns:p14="http://schemas.microsoft.com/office/powerpoint/2010/main" val="352184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a:t>
            </a:r>
            <a:r>
              <a:rPr lang="en-GB" dirty="0" err="1" smtClean="0"/>
              <a:t>learn.sparkfun.com</a:t>
            </a:r>
            <a:r>
              <a:rPr lang="en-GB" smtClean="0"/>
              <a:t>/tutorials/how-to-use-a-breadboard</a:t>
            </a:r>
            <a:endParaRPr lang="en-GB" dirty="0"/>
          </a:p>
        </p:txBody>
      </p:sp>
      <p:sp>
        <p:nvSpPr>
          <p:cNvPr id="4" name="Slide Number Placeholder 3"/>
          <p:cNvSpPr>
            <a:spLocks noGrp="1"/>
          </p:cNvSpPr>
          <p:nvPr>
            <p:ph type="sldNum" sz="quarter" idx="10"/>
          </p:nvPr>
        </p:nvSpPr>
        <p:spPr/>
        <p:txBody>
          <a:bodyPr/>
          <a:lstStyle/>
          <a:p>
            <a:fld id="{A6A53650-71FB-8645-9442-E236A4E506E5}" type="slidenum">
              <a:rPr lang="en-US" smtClean="0"/>
              <a:t>16</a:t>
            </a:fld>
            <a:endParaRPr lang="en-US"/>
          </a:p>
        </p:txBody>
      </p:sp>
    </p:spTree>
    <p:extLst>
      <p:ext uri="{BB962C8B-B14F-4D97-AF65-F5344CB8AC3E}">
        <p14:creationId xmlns:p14="http://schemas.microsoft.com/office/powerpoint/2010/main" val="160756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a:t>
            </a:r>
            <a:r>
              <a:rPr lang="en-GB" dirty="0" err="1" smtClean="0"/>
              <a:t>learn.sparkfun.com</a:t>
            </a:r>
            <a:r>
              <a:rPr lang="en-GB" dirty="0" smtClean="0"/>
              <a:t>/tutorials/how-to-use-a-breadboard</a:t>
            </a:r>
            <a:endParaRPr lang="en-GB" dirty="0"/>
          </a:p>
        </p:txBody>
      </p:sp>
      <p:sp>
        <p:nvSpPr>
          <p:cNvPr id="4" name="Slide Number Placeholder 3"/>
          <p:cNvSpPr>
            <a:spLocks noGrp="1"/>
          </p:cNvSpPr>
          <p:nvPr>
            <p:ph type="sldNum" sz="quarter" idx="10"/>
          </p:nvPr>
        </p:nvSpPr>
        <p:spPr/>
        <p:txBody>
          <a:bodyPr/>
          <a:lstStyle/>
          <a:p>
            <a:fld id="{A6A53650-71FB-8645-9442-E236A4E506E5}" type="slidenum">
              <a:rPr lang="en-US" smtClean="0"/>
              <a:t>17</a:t>
            </a:fld>
            <a:endParaRPr lang="en-US"/>
          </a:p>
        </p:txBody>
      </p:sp>
    </p:spTree>
    <p:extLst>
      <p:ext uri="{BB962C8B-B14F-4D97-AF65-F5344CB8AC3E}">
        <p14:creationId xmlns:p14="http://schemas.microsoft.com/office/powerpoint/2010/main" val="177014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A53650-71FB-8645-9442-E236A4E506E5}" type="slidenum">
              <a:rPr lang="en-US" smtClean="0"/>
              <a:t>18</a:t>
            </a:fld>
            <a:endParaRPr lang="en-US"/>
          </a:p>
        </p:txBody>
      </p:sp>
    </p:spTree>
    <p:extLst>
      <p:ext uri="{BB962C8B-B14F-4D97-AF65-F5344CB8AC3E}">
        <p14:creationId xmlns:p14="http://schemas.microsoft.com/office/powerpoint/2010/main" val="1693000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A96020C-7B58-8C47-A470-FF07A75AEC6C}"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96770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A96020C-7B58-8C47-A470-FF07A75AEC6C}"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16481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A96020C-7B58-8C47-A470-FF07A75AEC6C}"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1410726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A96020C-7B58-8C47-A470-FF07A75AEC6C}"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83231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A96020C-7B58-8C47-A470-FF07A75AEC6C}"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298631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A96020C-7B58-8C47-A470-FF07A75AEC6C}"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054347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A96020C-7B58-8C47-A470-FF07A75AEC6C}" type="datetimeFigureOut">
              <a:rPr lang="en-US" smtClean="0"/>
              <a:t>11/13/17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739359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A96020C-7B58-8C47-A470-FF07A75AEC6C}" type="datetimeFigureOut">
              <a:rPr lang="en-US" smtClean="0"/>
              <a:t>11/13/17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44098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6020C-7B58-8C47-A470-FF07A75AEC6C}" type="datetimeFigureOut">
              <a:rPr lang="en-US" smtClean="0"/>
              <a:t>11/13/17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897658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A96020C-7B58-8C47-A470-FF07A75AEC6C}"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252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A96020C-7B58-8C47-A470-FF07A75AEC6C}"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5115F3-BCB7-BB49-9B32-0C102DB831B3}" type="slidenum">
              <a:rPr lang="en-US" smtClean="0"/>
              <a:t>‹#›</a:t>
            </a:fld>
            <a:endParaRPr lang="en-US"/>
          </a:p>
        </p:txBody>
      </p:sp>
    </p:spTree>
    <p:extLst>
      <p:ext uri="{BB962C8B-B14F-4D97-AF65-F5344CB8AC3E}">
        <p14:creationId xmlns:p14="http://schemas.microsoft.com/office/powerpoint/2010/main" val="2032375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96020C-7B58-8C47-A470-FF07A75AEC6C}" type="datetimeFigureOut">
              <a:rPr lang="en-US" smtClean="0"/>
              <a:t>11/13/17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5115F3-BCB7-BB49-9B32-0C102DB831B3}" type="slidenum">
              <a:rPr lang="en-US" smtClean="0"/>
              <a:t>‹#›</a:t>
            </a:fld>
            <a:endParaRPr lang="en-US"/>
          </a:p>
        </p:txBody>
      </p:sp>
    </p:spTree>
    <p:extLst>
      <p:ext uri="{BB962C8B-B14F-4D97-AF65-F5344CB8AC3E}">
        <p14:creationId xmlns:p14="http://schemas.microsoft.com/office/powerpoint/2010/main" val="2423798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processing.org/tutorials/gettingstarted/" TargetMode="External"/><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hyperlink" Target="https://learn.sparkfun.com/tutorials/how-to-use-a-breadboard#power" TargetMode="External"/><Relationship Id="rId4"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arduino.cc/en/Reference/Librari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hyperlink" Target="https://learn.adafruit.com/photocells/measuring-light"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hyperlink" Target="https://cdn-shop.adafruit.com/product-files/2748/2748+datasheet.pdf" TargetMode="External"/><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cdn-learn.adafruit.com/downloads/pdf/tilt-sensor.pdf" TargetMode="External"/><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WorldFamousElectronics/PulseSensorStarterProject" TargetMode="External"/><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hyperlink" Target="http://processing.org/tutorials/gettingstarte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arduino.cc/en/Tutorial/HomePage#.UyuIo61_vU4" TargetMode="External"/><Relationship Id="rId4" Type="http://schemas.openxmlformats.org/officeDocument/2006/relationships/hyperlink" Target="http://forum.arduino.cc/" TargetMode="External"/><Relationship Id="rId1" Type="http://schemas.openxmlformats.org/officeDocument/2006/relationships/slideLayout" Target="../slideLayouts/slideLayout1.xml"/><Relationship Id="rId2" Type="http://schemas.openxmlformats.org/officeDocument/2006/relationships/hyperlink" Target="http://arduino.cc/en/Reference/HomePage#.UyuII61_vU4" TargetMode="External"/></Relationships>
</file>

<file path=ppt/slides/_rels/slide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processing.org/tutorials/gettingstarted/" TargetMode="External"/><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processing.org/tutorials/gettingstart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3250" y="1904999"/>
            <a:ext cx="7634508" cy="1938992"/>
          </a:xfrm>
          <a:prstGeom prst="rect">
            <a:avLst/>
          </a:prstGeom>
        </p:spPr>
        <p:txBody>
          <a:bodyPr wrap="square">
            <a:spAutoFit/>
          </a:bodyPr>
          <a:lstStyle/>
          <a:p>
            <a:r>
              <a:rPr lang="en-US" sz="3600" b="1" spc="300" dirty="0" smtClean="0">
                <a:latin typeface="Helvetica Neue Light"/>
                <a:cs typeface="Helvetica Neue Light"/>
              </a:rPr>
              <a:t>Introduction to </a:t>
            </a:r>
            <a:r>
              <a:rPr lang="en-US" sz="3600" b="1" spc="300" dirty="0" err="1" smtClean="0">
                <a:latin typeface="Helvetica Neue Light"/>
                <a:cs typeface="Helvetica Neue Light"/>
              </a:rPr>
              <a:t>Arduino</a:t>
            </a:r>
            <a:endParaRPr lang="en-US" sz="3600" b="1" spc="300" dirty="0" smtClean="0">
              <a:latin typeface="Helvetica Neue Light"/>
              <a:cs typeface="Helvetica Neue Light"/>
            </a:endParaRPr>
          </a:p>
          <a:p>
            <a:endParaRPr lang="en-US" sz="3600" dirty="0">
              <a:latin typeface="Helvetica Neue"/>
              <a:cs typeface="Helvetica Neue"/>
            </a:endParaRPr>
          </a:p>
          <a:p>
            <a:r>
              <a:rPr lang="en-US" sz="2400" i="1" spc="300" dirty="0" smtClean="0">
                <a:latin typeface="Helvetica Neue"/>
                <a:cs typeface="Helvetica Neue"/>
              </a:rPr>
              <a:t>Measuring distance with Arduino</a:t>
            </a:r>
          </a:p>
          <a:p>
            <a:endParaRPr lang="en-US" sz="2400" spc="300" dirty="0" smtClean="0">
              <a:latin typeface="Helvetica Neue"/>
              <a:cs typeface="Helvetica Neue"/>
            </a:endParaRPr>
          </a:p>
        </p:txBody>
      </p:sp>
      <p:cxnSp>
        <p:nvCxnSpPr>
          <p:cNvPr id="9" name="Straight Connector 8"/>
          <p:cNvCxnSpPr/>
          <p:nvPr/>
        </p:nvCxnSpPr>
        <p:spPr>
          <a:xfrm>
            <a:off x="0" y="5048250"/>
            <a:ext cx="9144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8119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814788"/>
            <a:ext cx="8858250" cy="4832092"/>
          </a:xfrm>
          <a:prstGeom prst="rect">
            <a:avLst/>
          </a:prstGeom>
        </p:spPr>
        <p:txBody>
          <a:bodyPr wrap="square" anchor="ctr">
            <a:spAutoFit/>
          </a:bodyPr>
          <a:lstStyle/>
          <a:p>
            <a:r>
              <a:rPr lang="en-US" sz="1400" dirty="0" err="1">
                <a:solidFill>
                  <a:srgbClr val="008000"/>
                </a:solidFill>
                <a:latin typeface="Monaco"/>
                <a:cs typeface="Monaco"/>
              </a:rPr>
              <a:t>const</a:t>
            </a:r>
            <a:r>
              <a:rPr lang="en-US" sz="1400" dirty="0">
                <a:solidFill>
                  <a:srgbClr val="008000"/>
                </a:solidFill>
                <a:latin typeface="Monaco"/>
                <a:cs typeface="Monaco"/>
              </a:rPr>
              <a:t> </a:t>
            </a:r>
            <a:r>
              <a:rPr lang="en-US" sz="1400" dirty="0" err="1">
                <a:solidFill>
                  <a:srgbClr val="008000"/>
                </a:solidFill>
                <a:latin typeface="Monaco"/>
                <a:cs typeface="Monaco"/>
              </a:rPr>
              <a:t>int</a:t>
            </a:r>
            <a:r>
              <a:rPr lang="en-US" sz="1400" dirty="0">
                <a:solidFill>
                  <a:srgbClr val="008000"/>
                </a:solidFill>
                <a:latin typeface="Monaco"/>
                <a:cs typeface="Monaco"/>
              </a:rPr>
              <a:t> </a:t>
            </a:r>
            <a:r>
              <a:rPr lang="en-US" sz="1400" dirty="0" err="1">
                <a:latin typeface="Monaco"/>
                <a:cs typeface="Monaco"/>
              </a:rPr>
              <a:t>ledPin</a:t>
            </a:r>
            <a:r>
              <a:rPr lang="en-US" sz="1400" dirty="0">
                <a:latin typeface="Monaco"/>
                <a:cs typeface="Monaco"/>
              </a:rPr>
              <a:t> = </a:t>
            </a:r>
            <a:r>
              <a:rPr lang="en-US" sz="1400" dirty="0">
                <a:solidFill>
                  <a:srgbClr val="0000FF"/>
                </a:solidFill>
                <a:latin typeface="Monaco"/>
                <a:cs typeface="Monaco"/>
              </a:rPr>
              <a:t>13</a:t>
            </a:r>
            <a:r>
              <a:rPr lang="en-US" sz="1400" dirty="0">
                <a:latin typeface="Monaco"/>
                <a:cs typeface="Monaco"/>
              </a:rPr>
              <a:t>; </a:t>
            </a:r>
            <a:r>
              <a:rPr lang="en-US" sz="1400" dirty="0">
                <a:solidFill>
                  <a:srgbClr val="7F7F7F"/>
                </a:solidFill>
                <a:latin typeface="Monaco"/>
                <a:cs typeface="Monaco"/>
              </a:rPr>
              <a:t>// LED is on pin 13. </a:t>
            </a:r>
            <a:r>
              <a:rPr lang="en-US" sz="1400" dirty="0" smtClean="0">
                <a:solidFill>
                  <a:srgbClr val="7F7F7F"/>
                </a:solidFill>
                <a:latin typeface="Monaco"/>
                <a:cs typeface="Monaco"/>
              </a:rPr>
              <a:t>Won’t </a:t>
            </a:r>
            <a:r>
              <a:rPr lang="en-US" sz="1400" dirty="0">
                <a:solidFill>
                  <a:srgbClr val="7F7F7F"/>
                </a:solidFill>
                <a:latin typeface="Monaco"/>
                <a:cs typeface="Monaco"/>
              </a:rPr>
              <a:t>change so set as constant </a:t>
            </a:r>
            <a:endParaRPr lang="en-US" sz="1400" dirty="0" smtClean="0">
              <a:solidFill>
                <a:srgbClr val="7F7F7F"/>
              </a:solidFill>
              <a:latin typeface="Monaco"/>
              <a:cs typeface="Monaco"/>
            </a:endParaRPr>
          </a:p>
          <a:p>
            <a:endParaRPr lang="en-US" sz="1400" dirty="0">
              <a:solidFill>
                <a:schemeClr val="bg1">
                  <a:lumMod val="50000"/>
                </a:schemeClr>
              </a:solidFill>
              <a:latin typeface="Monaco"/>
              <a:cs typeface="Monaco"/>
            </a:endParaRPr>
          </a:p>
          <a:p>
            <a:r>
              <a:rPr lang="en-US" sz="1400" dirty="0">
                <a:solidFill>
                  <a:schemeClr val="bg1">
                    <a:lumMod val="50000"/>
                  </a:schemeClr>
                </a:solidFill>
                <a:latin typeface="Monaco"/>
                <a:cs typeface="Monaco"/>
              </a:rPr>
              <a:t>// put your setup code here, to run once</a:t>
            </a:r>
            <a:r>
              <a:rPr lang="en-US" sz="1400" dirty="0" smtClean="0">
                <a:solidFill>
                  <a:schemeClr val="bg1">
                    <a:lumMod val="50000"/>
                  </a:schemeClr>
                </a:solidFill>
                <a:latin typeface="Monaco"/>
                <a:cs typeface="Monaco"/>
              </a:rPr>
              <a:t>:</a:t>
            </a:r>
          </a:p>
          <a:p>
            <a:endParaRPr lang="en-US" sz="1400" dirty="0">
              <a:latin typeface="Monaco"/>
              <a:cs typeface="Monaco"/>
            </a:endParaRPr>
          </a:p>
          <a:p>
            <a:r>
              <a:rPr lang="en-US" sz="1400" dirty="0" smtClean="0">
                <a:solidFill>
                  <a:srgbClr val="008000"/>
                </a:solidFill>
                <a:latin typeface="Monaco"/>
                <a:cs typeface="Monaco"/>
              </a:rPr>
              <a:t>void</a:t>
            </a:r>
            <a:r>
              <a:rPr lang="en-US" sz="1400" dirty="0" smtClean="0">
                <a:latin typeface="Monaco"/>
                <a:cs typeface="Monaco"/>
              </a:rPr>
              <a:t> </a:t>
            </a:r>
            <a:r>
              <a:rPr lang="en-US" sz="1400" dirty="0">
                <a:latin typeface="Monaco"/>
                <a:cs typeface="Monaco"/>
              </a:rPr>
              <a:t>setup() { </a:t>
            </a:r>
            <a:endParaRPr lang="en-US" sz="1400" dirty="0" smtClean="0">
              <a:latin typeface="Monaco"/>
              <a:cs typeface="Monaco"/>
            </a:endParaRPr>
          </a:p>
          <a:p>
            <a:endParaRPr lang="en-US" sz="1400" dirty="0">
              <a:latin typeface="Monaco"/>
              <a:cs typeface="Monaco"/>
            </a:endParaRPr>
          </a:p>
          <a:p>
            <a:r>
              <a:rPr lang="en-US" sz="1400" dirty="0" err="1" smtClean="0">
                <a:latin typeface="Monaco"/>
                <a:cs typeface="Monaco"/>
              </a:rPr>
              <a:t>pinMode</a:t>
            </a:r>
            <a:r>
              <a:rPr lang="en-US" sz="1400" dirty="0">
                <a:latin typeface="Monaco"/>
                <a:cs typeface="Monaco"/>
              </a:rPr>
              <a:t>(</a:t>
            </a:r>
            <a:r>
              <a:rPr lang="en-US" sz="1400" dirty="0" err="1">
                <a:latin typeface="Monaco"/>
                <a:cs typeface="Monaco"/>
              </a:rPr>
              <a:t>ledPin</a:t>
            </a:r>
            <a:r>
              <a:rPr lang="en-US" sz="1400" dirty="0">
                <a:latin typeface="Monaco"/>
                <a:cs typeface="Monaco"/>
              </a:rPr>
              <a:t>, OUTPUT); </a:t>
            </a:r>
            <a:r>
              <a:rPr lang="en-US" sz="1400" dirty="0">
                <a:solidFill>
                  <a:srgbClr val="7F7F7F"/>
                </a:solidFill>
                <a:latin typeface="Monaco"/>
                <a:cs typeface="Monaco"/>
              </a:rPr>
              <a:t>// set pin direction </a:t>
            </a:r>
            <a:endParaRPr lang="en-US" sz="1400" dirty="0" smtClean="0">
              <a:solidFill>
                <a:srgbClr val="7F7F7F"/>
              </a:solidFill>
              <a:latin typeface="Monaco"/>
              <a:cs typeface="Monaco"/>
            </a:endParaRPr>
          </a:p>
          <a:p>
            <a:endParaRPr lang="en-US" sz="1400" dirty="0">
              <a:latin typeface="Monaco"/>
              <a:cs typeface="Monaco"/>
            </a:endParaRPr>
          </a:p>
          <a:p>
            <a:r>
              <a:rPr lang="en-US" sz="1400" dirty="0" smtClean="0">
                <a:latin typeface="Monaco"/>
                <a:cs typeface="Monaco"/>
              </a:rPr>
              <a:t>} </a:t>
            </a:r>
          </a:p>
          <a:p>
            <a:endParaRPr lang="en-US" sz="1400" dirty="0">
              <a:latin typeface="Monaco"/>
              <a:cs typeface="Monaco"/>
            </a:endParaRPr>
          </a:p>
          <a:p>
            <a:r>
              <a:rPr lang="en-US" sz="1400" dirty="0">
                <a:solidFill>
                  <a:schemeClr val="bg1">
                    <a:lumMod val="50000"/>
                  </a:schemeClr>
                </a:solidFill>
                <a:latin typeface="Monaco"/>
                <a:cs typeface="Monaco"/>
              </a:rPr>
              <a:t>// put your main code here, to run repeatedly: </a:t>
            </a:r>
            <a:endParaRPr lang="en-US" sz="1400" dirty="0" smtClean="0">
              <a:solidFill>
                <a:schemeClr val="bg1">
                  <a:lumMod val="50000"/>
                </a:schemeClr>
              </a:solidFill>
              <a:latin typeface="Monaco"/>
              <a:cs typeface="Monaco"/>
            </a:endParaRPr>
          </a:p>
          <a:p>
            <a:endParaRPr lang="en-US" sz="1400" dirty="0" smtClean="0">
              <a:latin typeface="Monaco"/>
              <a:cs typeface="Monaco"/>
            </a:endParaRPr>
          </a:p>
          <a:p>
            <a:r>
              <a:rPr lang="en-US" sz="1400" dirty="0">
                <a:solidFill>
                  <a:srgbClr val="008000"/>
                </a:solidFill>
                <a:latin typeface="Monaco"/>
                <a:cs typeface="Monaco"/>
              </a:rPr>
              <a:t>void</a:t>
            </a:r>
            <a:r>
              <a:rPr lang="en-US" sz="1400" dirty="0">
                <a:latin typeface="Monaco"/>
                <a:cs typeface="Monaco"/>
              </a:rPr>
              <a:t> loop() { </a:t>
            </a:r>
          </a:p>
          <a:p>
            <a:endParaRPr lang="en-US" sz="1400" dirty="0" smtClean="0">
              <a:latin typeface="Monaco"/>
              <a:cs typeface="Monaco"/>
            </a:endParaRPr>
          </a:p>
          <a:p>
            <a:r>
              <a:rPr lang="en-US" sz="1400" dirty="0" err="1" smtClean="0">
                <a:latin typeface="Monaco"/>
                <a:cs typeface="Monaco"/>
              </a:rPr>
              <a:t>digitalWrite</a:t>
            </a:r>
            <a:r>
              <a:rPr lang="en-US" sz="1400" dirty="0">
                <a:latin typeface="Monaco"/>
                <a:cs typeface="Monaco"/>
              </a:rPr>
              <a:t>(</a:t>
            </a:r>
            <a:r>
              <a:rPr lang="en-US" sz="1400" dirty="0" err="1">
                <a:latin typeface="Monaco"/>
                <a:cs typeface="Monaco"/>
              </a:rPr>
              <a:t>ledPin</a:t>
            </a:r>
            <a:r>
              <a:rPr lang="en-US" sz="1400" dirty="0">
                <a:latin typeface="Monaco"/>
                <a:cs typeface="Monaco"/>
              </a:rPr>
              <a:t>, HIGH); </a:t>
            </a:r>
            <a:r>
              <a:rPr lang="en-US" sz="1400" dirty="0" smtClean="0">
                <a:latin typeface="Monaco"/>
                <a:cs typeface="Monaco"/>
              </a:rPr>
              <a:t>	</a:t>
            </a:r>
            <a:r>
              <a:rPr lang="en-US" sz="1400" dirty="0" smtClean="0">
                <a:solidFill>
                  <a:srgbClr val="7F7F7F"/>
                </a:solidFill>
                <a:latin typeface="Monaco"/>
                <a:cs typeface="Monaco"/>
              </a:rPr>
              <a:t>/</a:t>
            </a:r>
            <a:r>
              <a:rPr lang="en-US" sz="1400" dirty="0">
                <a:solidFill>
                  <a:srgbClr val="7F7F7F"/>
                </a:solidFill>
                <a:latin typeface="Monaco"/>
                <a:cs typeface="Monaco"/>
              </a:rPr>
              <a:t>/ turn LED on </a:t>
            </a:r>
          </a:p>
          <a:p>
            <a:r>
              <a:rPr lang="en-US" sz="1400" dirty="0" smtClean="0">
                <a:latin typeface="Monaco"/>
                <a:cs typeface="Monaco"/>
              </a:rPr>
              <a:t>delay</a:t>
            </a:r>
            <a:r>
              <a:rPr lang="en-US" sz="1400" dirty="0">
                <a:latin typeface="Monaco"/>
                <a:cs typeface="Monaco"/>
              </a:rPr>
              <a:t>(</a:t>
            </a:r>
            <a:r>
              <a:rPr lang="en-US" sz="1400" dirty="0">
                <a:solidFill>
                  <a:srgbClr val="0000FF"/>
                </a:solidFill>
                <a:latin typeface="Monaco"/>
                <a:cs typeface="Monaco"/>
              </a:rPr>
              <a:t>1000</a:t>
            </a:r>
            <a:r>
              <a:rPr lang="en-US" sz="1400" dirty="0">
                <a:latin typeface="Monaco"/>
                <a:cs typeface="Monaco"/>
              </a:rPr>
              <a:t>); </a:t>
            </a:r>
            <a:r>
              <a:rPr lang="en-US" sz="1400" dirty="0" smtClean="0">
                <a:latin typeface="Monaco"/>
                <a:cs typeface="Monaco"/>
              </a:rPr>
              <a:t>				</a:t>
            </a:r>
            <a:r>
              <a:rPr lang="en-US" sz="1400" dirty="0">
                <a:solidFill>
                  <a:srgbClr val="7F7F7F"/>
                </a:solidFill>
                <a:latin typeface="Monaco"/>
                <a:cs typeface="Monaco"/>
              </a:rPr>
              <a:t>// </a:t>
            </a:r>
            <a:r>
              <a:rPr lang="en-US" sz="1400" dirty="0" smtClean="0">
                <a:solidFill>
                  <a:srgbClr val="7F7F7F"/>
                </a:solidFill>
                <a:latin typeface="Monaco"/>
                <a:cs typeface="Monaco"/>
              </a:rPr>
              <a:t>delay 1000ms </a:t>
            </a:r>
          </a:p>
          <a:p>
            <a:r>
              <a:rPr lang="en-US" sz="1400" dirty="0" err="1" smtClean="0">
                <a:latin typeface="Monaco"/>
                <a:cs typeface="Monaco"/>
              </a:rPr>
              <a:t>digitalWrite</a:t>
            </a:r>
            <a:r>
              <a:rPr lang="en-US" sz="1400" dirty="0" smtClean="0">
                <a:latin typeface="Monaco"/>
                <a:cs typeface="Monaco"/>
              </a:rPr>
              <a:t>(</a:t>
            </a:r>
            <a:r>
              <a:rPr lang="en-US" sz="1400" dirty="0" err="1" smtClean="0">
                <a:latin typeface="Monaco"/>
                <a:cs typeface="Monaco"/>
              </a:rPr>
              <a:t>ledPin</a:t>
            </a:r>
            <a:r>
              <a:rPr lang="en-US" sz="1400" dirty="0" smtClean="0">
                <a:latin typeface="Monaco"/>
                <a:cs typeface="Monaco"/>
              </a:rPr>
              <a:t>, LOW);	</a:t>
            </a:r>
            <a:r>
              <a:rPr lang="en-US" sz="1400" dirty="0" smtClean="0">
                <a:solidFill>
                  <a:srgbClr val="7F7F7F"/>
                </a:solidFill>
                <a:latin typeface="Monaco"/>
                <a:cs typeface="Monaco"/>
              </a:rPr>
              <a:t>// turn LED off  </a:t>
            </a:r>
          </a:p>
          <a:p>
            <a:r>
              <a:rPr lang="en-US" sz="1400" dirty="0" smtClean="0">
                <a:latin typeface="Monaco"/>
                <a:cs typeface="Monaco"/>
              </a:rPr>
              <a:t>delay</a:t>
            </a:r>
            <a:r>
              <a:rPr lang="en-US" sz="1400" dirty="0">
                <a:latin typeface="Monaco"/>
                <a:cs typeface="Monaco"/>
              </a:rPr>
              <a:t>(</a:t>
            </a:r>
            <a:r>
              <a:rPr lang="en-US" sz="1400" dirty="0">
                <a:solidFill>
                  <a:srgbClr val="0000FF"/>
                </a:solidFill>
                <a:latin typeface="Monaco"/>
                <a:cs typeface="Monaco"/>
              </a:rPr>
              <a:t>1000</a:t>
            </a:r>
            <a:r>
              <a:rPr lang="en-US" sz="1400" dirty="0">
                <a:latin typeface="Monaco"/>
                <a:cs typeface="Monaco"/>
              </a:rPr>
              <a:t>)</a:t>
            </a:r>
            <a:r>
              <a:rPr lang="en-US" sz="1400" dirty="0" smtClean="0">
                <a:latin typeface="Monaco"/>
                <a:cs typeface="Monaco"/>
              </a:rPr>
              <a:t>;					</a:t>
            </a:r>
            <a:r>
              <a:rPr lang="en-US" sz="1400" dirty="0">
                <a:solidFill>
                  <a:srgbClr val="7F7F7F"/>
                </a:solidFill>
                <a:latin typeface="Monaco"/>
                <a:cs typeface="Monaco"/>
              </a:rPr>
              <a:t>// </a:t>
            </a:r>
            <a:r>
              <a:rPr lang="en-US" sz="1400" dirty="0" smtClean="0">
                <a:solidFill>
                  <a:srgbClr val="7F7F7F"/>
                </a:solidFill>
                <a:latin typeface="Monaco"/>
                <a:cs typeface="Monaco"/>
              </a:rPr>
              <a:t>delay 1000ms</a:t>
            </a:r>
            <a:endParaRPr lang="en-US" sz="1400" dirty="0">
              <a:solidFill>
                <a:srgbClr val="7F7F7F"/>
              </a:solidFill>
              <a:latin typeface="Monaco"/>
              <a:cs typeface="Monaco"/>
            </a:endParaRPr>
          </a:p>
          <a:p>
            <a:r>
              <a:rPr lang="en-US" sz="1400" dirty="0" smtClean="0">
                <a:latin typeface="Monaco"/>
                <a:cs typeface="Monaco"/>
              </a:rPr>
              <a:t> </a:t>
            </a:r>
            <a:endParaRPr lang="en-US" sz="1400" dirty="0">
              <a:latin typeface="Monaco"/>
              <a:cs typeface="Monaco"/>
            </a:endParaRPr>
          </a:p>
          <a:p>
            <a:r>
              <a:rPr lang="en-US" sz="1400" dirty="0" smtClean="0">
                <a:latin typeface="Monaco"/>
                <a:cs typeface="Monaco"/>
              </a:rPr>
              <a:t>}</a:t>
            </a:r>
            <a:endParaRPr lang="en-US" sz="1400" dirty="0">
              <a:latin typeface="Monaco"/>
              <a:cs typeface="Monaco"/>
            </a:endParaRPr>
          </a:p>
          <a:p>
            <a:endParaRPr lang="en-US" sz="1400" dirty="0" smtClean="0">
              <a:latin typeface="Monaco"/>
              <a:cs typeface="Monaco"/>
            </a:endParaRPr>
          </a:p>
          <a:p>
            <a:endParaRPr lang="en-US" sz="1400" b="1" dirty="0">
              <a:latin typeface="Monaco"/>
              <a:cs typeface="Monaco"/>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BLINK ;)</a:t>
            </a:r>
          </a:p>
        </p:txBody>
      </p:sp>
      <p:sp>
        <p:nvSpPr>
          <p:cNvPr id="9" name="Rectangle 8"/>
          <p:cNvSpPr/>
          <p:nvPr/>
        </p:nvSpPr>
        <p:spPr>
          <a:xfrm>
            <a:off x="123470" y="1547982"/>
            <a:ext cx="8858250" cy="923330"/>
          </a:xfrm>
          <a:prstGeom prst="rect">
            <a:avLst/>
          </a:prstGeom>
        </p:spPr>
        <p:txBody>
          <a:bodyPr wrap="square" anchor="ctr">
            <a:spAutoFit/>
          </a:bodyPr>
          <a:lstStyle/>
          <a:p>
            <a:r>
              <a:rPr lang="en-US" dirty="0" smtClean="0">
                <a:latin typeface="Helvetica Neue"/>
                <a:cs typeface="Helvetica Neue"/>
              </a:rPr>
              <a:t>Copy and paste the following code into a new sketch in the </a:t>
            </a:r>
            <a:r>
              <a:rPr lang="en-US" dirty="0" err="1" smtClean="0">
                <a:latin typeface="Helvetica Neue"/>
                <a:cs typeface="Helvetica Neue"/>
              </a:rPr>
              <a:t>Arduino</a:t>
            </a:r>
            <a:r>
              <a:rPr lang="en-US" dirty="0" smtClean="0">
                <a:latin typeface="Helvetica Neue"/>
                <a:cs typeface="Helvetica Neue"/>
              </a:rPr>
              <a:t> IDE:</a:t>
            </a:r>
            <a:endParaRPr lang="en-US" dirty="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p:txBody>
      </p:sp>
    </p:spTree>
    <p:extLst>
      <p:ext uri="{BB962C8B-B14F-4D97-AF65-F5344CB8AC3E}">
        <p14:creationId xmlns:p14="http://schemas.microsoft.com/office/powerpoint/2010/main" val="3586698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BLINK ;)</a:t>
            </a:r>
          </a:p>
        </p:txBody>
      </p:sp>
      <p:sp>
        <p:nvSpPr>
          <p:cNvPr id="9" name="Rectangle 8"/>
          <p:cNvSpPr/>
          <p:nvPr/>
        </p:nvSpPr>
        <p:spPr>
          <a:xfrm>
            <a:off x="123470" y="1412290"/>
            <a:ext cx="8858250" cy="2308324"/>
          </a:xfrm>
          <a:prstGeom prst="rect">
            <a:avLst/>
          </a:prstGeom>
        </p:spPr>
        <p:txBody>
          <a:bodyPr wrap="square" anchor="ctr">
            <a:spAutoFit/>
          </a:bodyPr>
          <a:lstStyle/>
          <a:p>
            <a:r>
              <a:rPr lang="en-US" dirty="0" smtClean="0">
                <a:latin typeface="Helvetica Neue"/>
                <a:cs typeface="Helvetica Neue"/>
              </a:rPr>
              <a:t>Then click</a:t>
            </a:r>
            <a:endParaRPr lang="en-US" dirty="0">
              <a:latin typeface="Helvetica Neue"/>
              <a:cs typeface="Helvetica Neue"/>
            </a:endParaRPr>
          </a:p>
          <a:p>
            <a:endParaRPr lang="en-US" dirty="0" smtClean="0">
              <a:latin typeface="Helvetica Neue"/>
              <a:cs typeface="Helvetica Neue"/>
            </a:endParaRPr>
          </a:p>
          <a:p>
            <a:endParaRPr lang="en-US" dirty="0" smtClean="0">
              <a:latin typeface="Helvetica Neue"/>
              <a:cs typeface="Helvetica Neue"/>
            </a:endParaRPr>
          </a:p>
          <a:p>
            <a:r>
              <a:rPr lang="en-US" dirty="0" smtClean="0">
                <a:latin typeface="Helvetica Neue"/>
                <a:cs typeface="Helvetica Neue"/>
              </a:rPr>
              <a:t>Pressing this button tells the </a:t>
            </a:r>
            <a:r>
              <a:rPr lang="en-US" dirty="0" err="1" smtClean="0">
                <a:latin typeface="Helvetica Neue"/>
                <a:cs typeface="Helvetica Neue"/>
              </a:rPr>
              <a:t>Arduino</a:t>
            </a:r>
            <a:r>
              <a:rPr lang="en-US" dirty="0" smtClean="0">
                <a:latin typeface="Helvetica Neue"/>
                <a:cs typeface="Helvetica Neue"/>
              </a:rPr>
              <a:t> IDE to compile you code, which </a:t>
            </a:r>
            <a:r>
              <a:rPr lang="en-US" dirty="0">
                <a:latin typeface="Helvetica Neue"/>
                <a:cs typeface="Helvetica Neue"/>
              </a:rPr>
              <a:t>basically </a:t>
            </a:r>
            <a:r>
              <a:rPr lang="en-US" dirty="0" smtClean="0">
                <a:latin typeface="Helvetica Neue"/>
                <a:cs typeface="Helvetica Neue"/>
              </a:rPr>
              <a:t>means check it for any errors and upload it to the </a:t>
            </a:r>
            <a:r>
              <a:rPr lang="en-US" dirty="0" err="1" smtClean="0">
                <a:latin typeface="Helvetica Neue"/>
                <a:cs typeface="Helvetica Neue"/>
              </a:rPr>
              <a:t>Arduino</a:t>
            </a:r>
            <a:r>
              <a:rPr lang="en-US" dirty="0" smtClean="0">
                <a:latin typeface="Helvetica Neue"/>
                <a:cs typeface="Helvetica Neue"/>
              </a:rPr>
              <a:t>. </a:t>
            </a:r>
          </a:p>
          <a:p>
            <a:endParaRPr lang="en-US" dirty="0" smtClean="0">
              <a:latin typeface="Helvetica Neue"/>
              <a:cs typeface="Helvetica Neue"/>
            </a:endParaRPr>
          </a:p>
          <a:p>
            <a:r>
              <a:rPr lang="en-US" dirty="0" smtClean="0">
                <a:latin typeface="Helvetica Neue"/>
                <a:cs typeface="Helvetica Neue"/>
              </a:rPr>
              <a:t>If everything has worked successfully, the LED circled in the picture below should be blinking ON and OFF every second. </a:t>
            </a:r>
            <a:endParaRPr lang="en-US" dirty="0">
              <a:latin typeface="Helvetica Neue"/>
              <a:cs typeface="Helvetica Neue"/>
            </a:endParaRPr>
          </a:p>
        </p:txBody>
      </p:sp>
      <p:pic>
        <p:nvPicPr>
          <p:cNvPr id="2" name="Picture 1" descr="Screen Shot 2014-03-16 at 19.17.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6" y="1386989"/>
            <a:ext cx="602564" cy="544251"/>
          </a:xfrm>
          <a:prstGeom prst="rect">
            <a:avLst/>
          </a:prstGeom>
        </p:spPr>
      </p:pic>
      <p:pic>
        <p:nvPicPr>
          <p:cNvPr id="6" name="Picture 5"/>
          <p:cNvPicPr>
            <a:picLocks noChangeAspect="1"/>
          </p:cNvPicPr>
          <p:nvPr/>
        </p:nvPicPr>
        <p:blipFill>
          <a:blip r:embed="rId3"/>
          <a:stretch>
            <a:fillRect/>
          </a:stretch>
        </p:blipFill>
        <p:spPr>
          <a:xfrm rot="16200000">
            <a:off x="860584" y="3360695"/>
            <a:ext cx="2335971" cy="3250893"/>
          </a:xfrm>
          <a:prstGeom prst="rect">
            <a:avLst/>
          </a:prstGeom>
          <a:noFill/>
          <a:ln>
            <a:noFill/>
          </a:ln>
        </p:spPr>
      </p:pic>
      <p:sp>
        <p:nvSpPr>
          <p:cNvPr id="8" name="Oval 7"/>
          <p:cNvSpPr/>
          <p:nvPr/>
        </p:nvSpPr>
        <p:spPr>
          <a:xfrm>
            <a:off x="1788776" y="4331770"/>
            <a:ext cx="302462" cy="292405"/>
          </a:xfrm>
          <a:prstGeom prst="ellipse">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TextBox 10"/>
          <p:cNvSpPr txBox="1"/>
          <p:nvPr/>
        </p:nvSpPr>
        <p:spPr>
          <a:xfrm>
            <a:off x="403122" y="6161754"/>
            <a:ext cx="7338132" cy="523220"/>
          </a:xfrm>
          <a:prstGeom prst="rect">
            <a:avLst/>
          </a:prstGeom>
          <a:noFill/>
        </p:spPr>
        <p:txBody>
          <a:bodyPr wrap="square" rtlCol="0">
            <a:spAutoFit/>
          </a:bodyPr>
          <a:lstStyle/>
          <a:p>
            <a:r>
              <a:rPr lang="en-US" i="1" dirty="0" smtClean="0">
                <a:latin typeface="Helvetica Neue"/>
                <a:cs typeface="Helvetica Neue"/>
              </a:rPr>
              <a:t>Blinking </a:t>
            </a:r>
            <a:r>
              <a:rPr lang="en-US" i="1" dirty="0" err="1" smtClean="0">
                <a:latin typeface="Helvetica Neue"/>
                <a:cs typeface="Helvetica Neue"/>
              </a:rPr>
              <a:t>Arduino</a:t>
            </a:r>
            <a:endParaRPr lang="en-US" dirty="0">
              <a:latin typeface="Helvetica Neue"/>
              <a:cs typeface="Helvetica Neue"/>
            </a:endParaRPr>
          </a:p>
          <a:p>
            <a:r>
              <a:rPr lang="en-US" sz="1000" dirty="0">
                <a:latin typeface="Helvetica Neue"/>
                <a:cs typeface="Helvetica Neue"/>
              </a:rPr>
              <a:t>(Source: http://</a:t>
            </a:r>
            <a:r>
              <a:rPr lang="en-US" sz="1000" dirty="0" err="1">
                <a:latin typeface="Helvetica Neue"/>
                <a:cs typeface="Helvetica Neue"/>
              </a:rPr>
              <a:t>www.benbarbour.com</a:t>
            </a:r>
            <a:r>
              <a:rPr lang="en-US" sz="1000" dirty="0">
                <a:latin typeface="Helvetica Neue"/>
                <a:cs typeface="Helvetica Neue"/>
              </a:rPr>
              <a:t>/content/</a:t>
            </a:r>
            <a:r>
              <a:rPr lang="en-US" sz="1000" dirty="0" err="1">
                <a:latin typeface="Helvetica Neue"/>
                <a:cs typeface="Helvetica Neue"/>
              </a:rPr>
              <a:t>arduino</a:t>
            </a:r>
            <a:r>
              <a:rPr lang="en-US" sz="1000" dirty="0">
                <a:latin typeface="Helvetica Neue"/>
                <a:cs typeface="Helvetica Neue"/>
              </a:rPr>
              <a:t>/Tutorial1.1/</a:t>
            </a:r>
            <a:r>
              <a:rPr lang="en-US" sz="1000" dirty="0" err="1">
                <a:latin typeface="Helvetica Neue"/>
                <a:cs typeface="Helvetica Neue"/>
              </a:rPr>
              <a:t>just_arduino_led_high.png</a:t>
            </a:r>
            <a:r>
              <a:rPr lang="en-US" sz="1000" dirty="0" smtClean="0">
                <a:latin typeface="Helvetica Neue"/>
                <a:cs typeface="Helvetica Neue"/>
                <a:hlinkClick r:id="rId4"/>
              </a:rPr>
              <a:t>)</a:t>
            </a:r>
            <a:endParaRPr lang="en-US" sz="1000" dirty="0">
              <a:latin typeface="Helvetica Neue"/>
              <a:cs typeface="Helvetica Neue"/>
              <a:hlinkClick r:id="rId4"/>
            </a:endParaRPr>
          </a:p>
        </p:txBody>
      </p:sp>
    </p:spTree>
    <p:extLst>
      <p:ext uri="{BB962C8B-B14F-4D97-AF65-F5344CB8AC3E}">
        <p14:creationId xmlns:p14="http://schemas.microsoft.com/office/powerpoint/2010/main" val="33108307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BLINK ;)</a:t>
            </a:r>
          </a:p>
        </p:txBody>
      </p:sp>
      <p:sp>
        <p:nvSpPr>
          <p:cNvPr id="9" name="Rectangle 8"/>
          <p:cNvSpPr/>
          <p:nvPr/>
        </p:nvSpPr>
        <p:spPr>
          <a:xfrm>
            <a:off x="123470" y="1286848"/>
            <a:ext cx="8858250" cy="3970318"/>
          </a:xfrm>
          <a:prstGeom prst="rect">
            <a:avLst/>
          </a:prstGeom>
        </p:spPr>
        <p:txBody>
          <a:bodyPr wrap="square" anchor="ctr">
            <a:spAutoFit/>
          </a:bodyPr>
          <a:lstStyle/>
          <a:p>
            <a:r>
              <a:rPr lang="en-US" dirty="0">
                <a:latin typeface="Helvetica Neue"/>
                <a:cs typeface="Helvetica Neue"/>
              </a:rPr>
              <a:t>The value you put in the delay is in milliseconds. So putting a value of 1000 in makes it blink on and off ever </a:t>
            </a:r>
            <a:r>
              <a:rPr lang="en-US" dirty="0" smtClean="0">
                <a:latin typeface="Helvetica Neue"/>
                <a:cs typeface="Helvetica Neue"/>
              </a:rPr>
              <a:t>second, 500 is half a second etc. etc.</a:t>
            </a:r>
          </a:p>
          <a:p>
            <a:endParaRPr lang="en-US" dirty="0">
              <a:latin typeface="Helvetica Neue"/>
              <a:cs typeface="Helvetica Neue"/>
            </a:endParaRPr>
          </a:p>
          <a:p>
            <a:r>
              <a:rPr lang="en-US" dirty="0" smtClean="0">
                <a:latin typeface="Helvetica Neue"/>
                <a:cs typeface="Helvetica Neue"/>
              </a:rPr>
              <a:t>Experiment changing the delay values to create different blinking effects, you can even add more delays in if you fancy! </a:t>
            </a:r>
          </a:p>
          <a:p>
            <a:endParaRPr lang="en-US" dirty="0">
              <a:latin typeface="Helvetica Neue"/>
              <a:cs typeface="Helvetica Neue"/>
            </a:endParaRPr>
          </a:p>
          <a:p>
            <a:r>
              <a:rPr lang="en-US" dirty="0" smtClean="0">
                <a:latin typeface="Helvetica Neue"/>
                <a:cs typeface="Helvetica Neue"/>
              </a:rPr>
              <a:t>Try changing the OFF/LOW value till you can’t see the LED turning off.  </a:t>
            </a:r>
          </a:p>
          <a:p>
            <a:endParaRPr lang="en-US" dirty="0" smtClean="0">
              <a:latin typeface="Helvetica Neue"/>
              <a:cs typeface="Helvetica Neue"/>
            </a:endParaRPr>
          </a:p>
          <a:p>
            <a:r>
              <a:rPr lang="en-US" dirty="0" smtClean="0">
                <a:latin typeface="Helvetica Neue"/>
                <a:cs typeface="Helvetica Neue"/>
              </a:rPr>
              <a:t>Important things to note:</a:t>
            </a:r>
          </a:p>
          <a:p>
            <a:endParaRPr lang="en-US" dirty="0">
              <a:latin typeface="Helvetica Neue"/>
              <a:cs typeface="Helvetica Neue"/>
            </a:endParaRPr>
          </a:p>
          <a:p>
            <a:r>
              <a:rPr lang="en-US" dirty="0" smtClean="0">
                <a:latin typeface="Helvetica Neue"/>
                <a:cs typeface="Helvetica Neue"/>
              </a:rPr>
              <a:t>Every line of code ends with a semicolon “;” to separate different statements.</a:t>
            </a:r>
          </a:p>
          <a:p>
            <a:endParaRPr lang="en-US" dirty="0">
              <a:latin typeface="Helvetica Neue"/>
              <a:cs typeface="Helvetica Neue"/>
            </a:endParaRPr>
          </a:p>
          <a:p>
            <a:r>
              <a:rPr lang="en-US" dirty="0" smtClean="0">
                <a:latin typeface="Helvetica Neue"/>
                <a:cs typeface="Helvetica Neue"/>
              </a:rPr>
              <a:t>“//” is used to make comments in the code that the machine ignores. This is helpful when trying to remember what each bit of your code does.</a:t>
            </a:r>
            <a:endParaRPr lang="en-US" dirty="0">
              <a:latin typeface="Helvetica Neue"/>
              <a:cs typeface="Helvetica Neue"/>
            </a:endParaRPr>
          </a:p>
        </p:txBody>
      </p:sp>
    </p:spTree>
    <p:extLst>
      <p:ext uri="{BB962C8B-B14F-4D97-AF65-F5344CB8AC3E}">
        <p14:creationId xmlns:p14="http://schemas.microsoft.com/office/powerpoint/2010/main" val="36769273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LED:: INTRO</a:t>
            </a:r>
            <a:endParaRPr lang="en-US" sz="3200" b="1" spc="300" dirty="0">
              <a:latin typeface="Helvetica Neue Light"/>
              <a:cs typeface="Helvetica Neue Light"/>
            </a:endParaRPr>
          </a:p>
        </p:txBody>
      </p:sp>
      <p:sp>
        <p:nvSpPr>
          <p:cNvPr id="4" name="TextBox 3"/>
          <p:cNvSpPr txBox="1"/>
          <p:nvPr/>
        </p:nvSpPr>
        <p:spPr>
          <a:xfrm>
            <a:off x="3527947" y="1720712"/>
            <a:ext cx="4692171" cy="3693319"/>
          </a:xfrm>
          <a:prstGeom prst="rect">
            <a:avLst/>
          </a:prstGeom>
          <a:noFill/>
        </p:spPr>
        <p:txBody>
          <a:bodyPr wrap="square" rtlCol="0">
            <a:spAutoFit/>
          </a:bodyPr>
          <a:lstStyle/>
          <a:p>
            <a:r>
              <a:rPr lang="en-US" dirty="0">
                <a:latin typeface="Helvetica"/>
                <a:cs typeface="Helvetica"/>
              </a:rPr>
              <a:t>LED stands for light-emitting diode.</a:t>
            </a:r>
          </a:p>
          <a:p>
            <a:endParaRPr lang="en-US" dirty="0" smtClean="0">
              <a:latin typeface="Helvetica"/>
              <a:cs typeface="Helvetica"/>
            </a:endParaRPr>
          </a:p>
          <a:p>
            <a:r>
              <a:rPr lang="en-US" dirty="0" smtClean="0">
                <a:latin typeface="Helvetica"/>
                <a:cs typeface="Helvetica"/>
              </a:rPr>
              <a:t>In </a:t>
            </a:r>
            <a:r>
              <a:rPr lang="en-US" dirty="0">
                <a:latin typeface="Helvetica"/>
                <a:cs typeface="Helvetica"/>
              </a:rPr>
              <a:t>the simplest terms, </a:t>
            </a:r>
            <a:r>
              <a:rPr lang="en-US" dirty="0" smtClean="0">
                <a:latin typeface="Helvetica"/>
                <a:cs typeface="Helvetica"/>
              </a:rPr>
              <a:t>an LED is </a:t>
            </a:r>
            <a:r>
              <a:rPr lang="en-US" dirty="0">
                <a:latin typeface="Helvetica"/>
                <a:cs typeface="Helvetica"/>
              </a:rPr>
              <a:t>a semiconductor device that emits light when an electric current is passed through it. </a:t>
            </a:r>
            <a:endParaRPr lang="en-US" dirty="0" smtClean="0">
              <a:latin typeface="Helvetica"/>
              <a:cs typeface="Helvetica"/>
            </a:endParaRPr>
          </a:p>
          <a:p>
            <a:endParaRPr lang="en-US" dirty="0">
              <a:latin typeface="Helvetica"/>
              <a:cs typeface="Helvetica"/>
            </a:endParaRPr>
          </a:p>
          <a:p>
            <a:r>
              <a:rPr lang="en-US" dirty="0" smtClean="0">
                <a:latin typeface="Helvetica"/>
                <a:cs typeface="Helvetica"/>
              </a:rPr>
              <a:t>Light </a:t>
            </a:r>
            <a:r>
              <a:rPr lang="en-US" dirty="0">
                <a:latin typeface="Helvetica"/>
                <a:cs typeface="Helvetica"/>
              </a:rPr>
              <a:t>is produced when the particles that carry the current (known as electrons and holes) combine together within the semiconductor material</a:t>
            </a:r>
            <a:r>
              <a:rPr lang="en-US" dirty="0" smtClean="0">
                <a:latin typeface="Helvetica"/>
                <a:cs typeface="Helvetica"/>
              </a:rPr>
              <a:t>.</a:t>
            </a:r>
          </a:p>
          <a:p>
            <a:endParaRPr lang="en-US" dirty="0">
              <a:latin typeface="Helvetica"/>
              <a:cs typeface="Helvetica"/>
            </a:endParaRPr>
          </a:p>
          <a:p>
            <a:endParaRPr lang="en-US" dirty="0">
              <a:latin typeface="Helvetica"/>
              <a:cs typeface="Helvetica"/>
            </a:endParaRPr>
          </a:p>
          <a:p>
            <a:endParaRPr lang="en-GB" dirty="0">
              <a:latin typeface="Helvetica"/>
              <a:cs typeface="Helvetica"/>
            </a:endParaRPr>
          </a:p>
        </p:txBody>
      </p:sp>
      <p:pic>
        <p:nvPicPr>
          <p:cNvPr id="6" name="Picture 5"/>
          <p:cNvPicPr>
            <a:picLocks noChangeAspect="1"/>
          </p:cNvPicPr>
          <p:nvPr/>
        </p:nvPicPr>
        <p:blipFill rotWithShape="1">
          <a:blip r:embed="rId2"/>
          <a:srcRect r="18389"/>
          <a:stretch/>
        </p:blipFill>
        <p:spPr>
          <a:xfrm>
            <a:off x="-1153688" y="1412894"/>
            <a:ext cx="4505239" cy="4889459"/>
          </a:xfrm>
          <a:prstGeom prst="rect">
            <a:avLst/>
          </a:prstGeom>
        </p:spPr>
      </p:pic>
    </p:spTree>
    <p:extLst>
      <p:ext uri="{BB962C8B-B14F-4D97-AF65-F5344CB8AC3E}">
        <p14:creationId xmlns:p14="http://schemas.microsoft.com/office/powerpoint/2010/main" val="4042542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LED:: ANODE + CATHODE</a:t>
            </a:r>
            <a:endParaRPr lang="en-US" sz="3200" b="1" spc="300" dirty="0">
              <a:latin typeface="Helvetica Neue Light"/>
              <a:cs typeface="Helvetica Neue Light"/>
            </a:endParaRPr>
          </a:p>
        </p:txBody>
      </p:sp>
      <p:pic>
        <p:nvPicPr>
          <p:cNvPr id="3" name="Picture 2"/>
          <p:cNvPicPr>
            <a:picLocks noChangeAspect="1"/>
          </p:cNvPicPr>
          <p:nvPr/>
        </p:nvPicPr>
        <p:blipFill>
          <a:blip r:embed="rId2"/>
          <a:stretch>
            <a:fillRect/>
          </a:stretch>
        </p:blipFill>
        <p:spPr>
          <a:xfrm>
            <a:off x="459395" y="1632506"/>
            <a:ext cx="2133407" cy="4684962"/>
          </a:xfrm>
          <a:prstGeom prst="rect">
            <a:avLst/>
          </a:prstGeom>
        </p:spPr>
      </p:pic>
      <p:sp>
        <p:nvSpPr>
          <p:cNvPr id="4" name="TextBox 3"/>
          <p:cNvSpPr txBox="1"/>
          <p:nvPr/>
        </p:nvSpPr>
        <p:spPr>
          <a:xfrm>
            <a:off x="3527947" y="1720712"/>
            <a:ext cx="4692171" cy="4801315"/>
          </a:xfrm>
          <a:prstGeom prst="rect">
            <a:avLst/>
          </a:prstGeom>
          <a:noFill/>
        </p:spPr>
        <p:txBody>
          <a:bodyPr wrap="square" rtlCol="0">
            <a:spAutoFit/>
          </a:bodyPr>
          <a:lstStyle/>
          <a:p>
            <a:r>
              <a:rPr lang="en-US" dirty="0">
                <a:latin typeface="Helvetica"/>
                <a:cs typeface="Helvetica"/>
              </a:rPr>
              <a:t>Diodes only allow current to flow in one direction, and they’re always polarized. A diode has two terminals. The positive side is called the anode, and the negative one is called the cathode.</a:t>
            </a:r>
          </a:p>
          <a:p>
            <a:endParaRPr lang="en-US" dirty="0">
              <a:latin typeface="Helvetica"/>
              <a:cs typeface="Helvetica"/>
            </a:endParaRPr>
          </a:p>
          <a:p>
            <a:r>
              <a:rPr lang="en-US" dirty="0" smtClean="0">
                <a:latin typeface="Helvetica"/>
                <a:cs typeface="Helvetica"/>
              </a:rPr>
              <a:t>There </a:t>
            </a:r>
            <a:r>
              <a:rPr lang="en-US" dirty="0">
                <a:latin typeface="Helvetica"/>
                <a:cs typeface="Helvetica"/>
              </a:rPr>
              <a:t>are a handful of identifiers for finding the positive and negative pins on an LED. You can try to find the longer leg, which should indicate the positive, anode pin.</a:t>
            </a:r>
          </a:p>
          <a:p>
            <a:endParaRPr lang="en-US" dirty="0">
              <a:latin typeface="Helvetica"/>
              <a:cs typeface="Helvetica"/>
            </a:endParaRPr>
          </a:p>
          <a:p>
            <a:r>
              <a:rPr lang="en-US" dirty="0">
                <a:latin typeface="Helvetica"/>
                <a:cs typeface="Helvetica"/>
              </a:rPr>
              <a:t>Or, if someone’s trimmed the legs, try finding the flat edge on the LED’s outer casing. The pin nearest the flat edge will be the negative, cathode pin.</a:t>
            </a:r>
            <a:endParaRPr lang="en-US" dirty="0" smtClean="0">
              <a:latin typeface="Helvetica"/>
              <a:cs typeface="Helvetica"/>
            </a:endParaRPr>
          </a:p>
          <a:p>
            <a:endParaRPr lang="en-US" dirty="0">
              <a:latin typeface="Helvetica"/>
              <a:cs typeface="Helvetica"/>
            </a:endParaRPr>
          </a:p>
          <a:p>
            <a:endParaRPr lang="en-GB" dirty="0">
              <a:latin typeface="Helvetica"/>
              <a:cs typeface="Helvetica"/>
            </a:endParaRPr>
          </a:p>
        </p:txBody>
      </p:sp>
    </p:spTree>
    <p:extLst>
      <p:ext uri="{BB962C8B-B14F-4D97-AF65-F5344CB8AC3E}">
        <p14:creationId xmlns:p14="http://schemas.microsoft.com/office/powerpoint/2010/main" val="5883533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267747"/>
            <a:ext cx="8677860" cy="1077218"/>
          </a:xfrm>
          <a:prstGeom prst="rect">
            <a:avLst/>
          </a:prstGeom>
          <a:noFill/>
        </p:spPr>
        <p:txBody>
          <a:bodyPr wrap="square" rtlCol="0">
            <a:spAutoFit/>
          </a:bodyPr>
          <a:lstStyle/>
          <a:p>
            <a:r>
              <a:rPr lang="en-US" sz="3200" b="1" spc="300" dirty="0" smtClean="0">
                <a:latin typeface="Helvetica Neue Light"/>
                <a:cs typeface="Helvetica Neue Light"/>
              </a:rPr>
              <a:t>CONNECTING PARTS TO BREADBOARD</a:t>
            </a:r>
            <a:endParaRPr lang="en-US" sz="3200" b="1" spc="300" dirty="0">
              <a:latin typeface="Helvetica Neue Light"/>
              <a:cs typeface="Helvetica Neue Light"/>
            </a:endParaRPr>
          </a:p>
        </p:txBody>
      </p:sp>
      <p:sp>
        <p:nvSpPr>
          <p:cNvPr id="3" name="Rectangle 2"/>
          <p:cNvSpPr/>
          <p:nvPr/>
        </p:nvSpPr>
        <p:spPr>
          <a:xfrm>
            <a:off x="158750" y="1305342"/>
            <a:ext cx="8677860" cy="2308324"/>
          </a:xfrm>
          <a:prstGeom prst="rect">
            <a:avLst/>
          </a:prstGeom>
        </p:spPr>
        <p:txBody>
          <a:bodyPr wrap="square">
            <a:spAutoFit/>
          </a:bodyPr>
          <a:lstStyle/>
          <a:p>
            <a:r>
              <a:rPr lang="en-US" dirty="0">
                <a:solidFill>
                  <a:srgbClr val="333333"/>
                </a:solidFill>
                <a:latin typeface="Helvetica Neue" charset="0"/>
              </a:rPr>
              <a:t>An electronics breadboard (as opposed to the type on which sandwiches are made) is actually referring to a </a:t>
            </a:r>
            <a:r>
              <a:rPr lang="en-US" b="1" dirty="0">
                <a:solidFill>
                  <a:srgbClr val="333333"/>
                </a:solidFill>
                <a:latin typeface="Helvetica Neue" charset="0"/>
              </a:rPr>
              <a:t>solderless breadboard</a:t>
            </a:r>
            <a:r>
              <a:rPr lang="en-US" dirty="0">
                <a:solidFill>
                  <a:srgbClr val="333333"/>
                </a:solidFill>
                <a:latin typeface="Helvetica Neue" charset="0"/>
              </a:rPr>
              <a:t>. These are great units for making temporary circuits and prototyping, and they require absolutely no soldering.</a:t>
            </a:r>
          </a:p>
          <a:p>
            <a:r>
              <a:rPr lang="en-US" b="1" dirty="0">
                <a:solidFill>
                  <a:srgbClr val="333333"/>
                </a:solidFill>
                <a:latin typeface="Helvetica Neue" charset="0"/>
              </a:rPr>
              <a:t>Prototyping</a:t>
            </a:r>
            <a:r>
              <a:rPr lang="en-US" dirty="0">
                <a:solidFill>
                  <a:srgbClr val="333333"/>
                </a:solidFill>
                <a:latin typeface="Helvetica Neue" charset="0"/>
              </a:rPr>
              <a:t> is the process of testing out an idea by creating a preliminary model from which other forms are developed or copied, and it is one of the most common uses for breadboards. If you aren’t sure how a circuit will react under a given set of parameters, it’s best to build a prototype and test it out.</a:t>
            </a:r>
            <a:endParaRPr lang="en-US" b="0" i="0" dirty="0">
              <a:solidFill>
                <a:srgbClr val="333333"/>
              </a:solidFill>
              <a:effectLst/>
              <a:latin typeface="Helvetica Neue"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180" y="3613666"/>
            <a:ext cx="5715000" cy="2990850"/>
          </a:xfrm>
          <a:prstGeom prst="rect">
            <a:avLst/>
          </a:prstGeom>
        </p:spPr>
      </p:pic>
    </p:spTree>
    <p:extLst>
      <p:ext uri="{BB962C8B-B14F-4D97-AF65-F5344CB8AC3E}">
        <p14:creationId xmlns:p14="http://schemas.microsoft.com/office/powerpoint/2010/main" val="1063845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267747"/>
            <a:ext cx="8677860" cy="1077218"/>
          </a:xfrm>
          <a:prstGeom prst="rect">
            <a:avLst/>
          </a:prstGeom>
          <a:noFill/>
        </p:spPr>
        <p:txBody>
          <a:bodyPr wrap="square" rtlCol="0">
            <a:spAutoFit/>
          </a:bodyPr>
          <a:lstStyle/>
          <a:p>
            <a:r>
              <a:rPr lang="en-US" sz="3200" b="1" spc="300" dirty="0" smtClean="0">
                <a:latin typeface="Helvetica Neue Light"/>
                <a:cs typeface="Helvetica Neue Light"/>
              </a:rPr>
              <a:t>CONNECTING PARTS TO BREADBOARD</a:t>
            </a:r>
            <a:endParaRPr lang="en-US" sz="3200" b="1" spc="300" dirty="0">
              <a:latin typeface="Helvetica Neue Light"/>
              <a:cs typeface="Helvetica Neue Light"/>
            </a:endParaRPr>
          </a:p>
        </p:txBody>
      </p:sp>
      <p:sp>
        <p:nvSpPr>
          <p:cNvPr id="3" name="Rectangle 2"/>
          <p:cNvSpPr/>
          <p:nvPr/>
        </p:nvSpPr>
        <p:spPr>
          <a:xfrm>
            <a:off x="158750" y="1305342"/>
            <a:ext cx="8677860" cy="1754326"/>
          </a:xfrm>
          <a:prstGeom prst="rect">
            <a:avLst/>
          </a:prstGeom>
        </p:spPr>
        <p:txBody>
          <a:bodyPr wrap="square">
            <a:spAutoFit/>
          </a:bodyPr>
          <a:lstStyle/>
          <a:p>
            <a:r>
              <a:rPr lang="en-US" dirty="0">
                <a:latin typeface="Helvetica" charset="0"/>
                <a:ea typeface="Helvetica" charset="0"/>
                <a:cs typeface="Helvetica" charset="0"/>
              </a:rPr>
              <a:t>Here we have a breadboard where the adhesive backing has been removed. You can see lots of horizontal rows of metal strips on the bottom of the breadboard</a:t>
            </a:r>
            <a:r>
              <a:rPr lang="en-US" dirty="0" smtClean="0">
                <a:latin typeface="Helvetica" charset="0"/>
                <a:ea typeface="Helvetica" charset="0"/>
                <a:cs typeface="Helvetica" charset="0"/>
              </a:rPr>
              <a:t>.</a:t>
            </a:r>
          </a:p>
          <a:p>
            <a:endParaRPr lang="en-US" b="0" i="0" dirty="0">
              <a:solidFill>
                <a:srgbClr val="333333"/>
              </a:solidFill>
              <a:effectLst/>
              <a:latin typeface="Helvetica" charset="0"/>
              <a:ea typeface="Helvetica" charset="0"/>
              <a:cs typeface="Helvetica" charset="0"/>
            </a:endParaRPr>
          </a:p>
          <a:p>
            <a:r>
              <a:rPr lang="en-US" dirty="0">
                <a:latin typeface="Helvetica" charset="0"/>
                <a:ea typeface="Helvetica" charset="0"/>
                <a:cs typeface="Helvetica" charset="0"/>
              </a:rPr>
              <a:t>The tops of the metal rows have little clips that hide under the plastic holes. These clips allow you to stick a wire or the leg of a component into the exposed holes on a breadboard, which then hold it in place.</a:t>
            </a:r>
            <a:endParaRPr lang="en-US" b="0" i="0" dirty="0">
              <a:solidFill>
                <a:srgbClr val="333333"/>
              </a:solidFill>
              <a:effectLst/>
              <a:latin typeface="Helvetica" charset="0"/>
              <a:ea typeface="Helvetica" charset="0"/>
              <a:cs typeface="Helvetica"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3339319"/>
            <a:ext cx="5715000" cy="3200400"/>
          </a:xfrm>
          <a:prstGeom prst="rect">
            <a:avLst/>
          </a:prstGeom>
        </p:spPr>
      </p:pic>
    </p:spTree>
    <p:extLst>
      <p:ext uri="{BB962C8B-B14F-4D97-AF65-F5344CB8AC3E}">
        <p14:creationId xmlns:p14="http://schemas.microsoft.com/office/powerpoint/2010/main" val="17723094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267747"/>
            <a:ext cx="8677860" cy="1077218"/>
          </a:xfrm>
          <a:prstGeom prst="rect">
            <a:avLst/>
          </a:prstGeom>
          <a:noFill/>
        </p:spPr>
        <p:txBody>
          <a:bodyPr wrap="square" rtlCol="0">
            <a:spAutoFit/>
          </a:bodyPr>
          <a:lstStyle/>
          <a:p>
            <a:r>
              <a:rPr lang="en-US" sz="3200" b="1" spc="300" dirty="0" smtClean="0">
                <a:latin typeface="Helvetica Neue Light"/>
                <a:cs typeface="Helvetica Neue Light"/>
              </a:rPr>
              <a:t>CONNECTING PARTS TO BREADBOARD</a:t>
            </a:r>
            <a:endParaRPr lang="en-US" sz="3200" b="1" spc="300" dirty="0">
              <a:latin typeface="Helvetica Neue Light"/>
              <a:cs typeface="Helvetica Neue Light"/>
            </a:endParaRPr>
          </a:p>
        </p:txBody>
      </p:sp>
      <p:sp>
        <p:nvSpPr>
          <p:cNvPr id="3" name="Rectangle 2"/>
          <p:cNvSpPr/>
          <p:nvPr/>
        </p:nvSpPr>
        <p:spPr>
          <a:xfrm>
            <a:off x="158750" y="1305342"/>
            <a:ext cx="8677860" cy="2862322"/>
          </a:xfrm>
          <a:prstGeom prst="rect">
            <a:avLst/>
          </a:prstGeom>
        </p:spPr>
        <p:txBody>
          <a:bodyPr wrap="square">
            <a:spAutoFit/>
          </a:bodyPr>
          <a:lstStyle/>
          <a:p>
            <a:r>
              <a:rPr lang="en-GB" dirty="0">
                <a:latin typeface="Helvetica" charset="0"/>
                <a:ea typeface="Helvetica" charset="0"/>
                <a:cs typeface="Helvetica" charset="0"/>
              </a:rPr>
              <a:t>Aside from horizontal rows, breadboards usually have what are called power rails that run vertically along </a:t>
            </a:r>
            <a:r>
              <a:rPr lang="en-GB" dirty="0" smtClean="0">
                <a:latin typeface="Helvetica" charset="0"/>
                <a:ea typeface="Helvetica" charset="0"/>
                <a:cs typeface="Helvetica" charset="0"/>
              </a:rPr>
              <a:t>the sides.</a:t>
            </a:r>
          </a:p>
          <a:p>
            <a:endParaRPr lang="en-GB" dirty="0">
              <a:latin typeface="Helvetica" charset="0"/>
              <a:ea typeface="Helvetica" charset="0"/>
              <a:cs typeface="Helvetica" charset="0"/>
            </a:endParaRPr>
          </a:p>
          <a:p>
            <a:r>
              <a:rPr lang="en-GB" dirty="0">
                <a:latin typeface="Helvetica" charset="0"/>
                <a:ea typeface="Helvetica" charset="0"/>
                <a:cs typeface="Helvetica" charset="0"/>
              </a:rPr>
              <a:t>These power rails are metal strips that are identical to the ones that run horizontally, except they are, typically</a:t>
            </a:r>
            <a:r>
              <a:rPr lang="en-GB" dirty="0">
                <a:latin typeface="Helvetica" charset="0"/>
                <a:ea typeface="Helvetica" charset="0"/>
                <a:cs typeface="Helvetica" charset="0"/>
                <a:hlinkClick r:id="rId3"/>
              </a:rPr>
              <a:t>*</a:t>
            </a:r>
            <a:r>
              <a:rPr lang="en-GB" dirty="0">
                <a:latin typeface="Helvetica" charset="0"/>
                <a:ea typeface="Helvetica" charset="0"/>
                <a:cs typeface="Helvetica" charset="0"/>
              </a:rPr>
              <a:t>, all connected. When building a circuit, you tend to need power in lots of different places. The power rails give you lots of easy access to power wherever you need it in your circuit. Usually they will be </a:t>
            </a:r>
            <a:r>
              <a:rPr lang="en-GB" dirty="0" smtClean="0">
                <a:latin typeface="Helvetica" charset="0"/>
                <a:ea typeface="Helvetica" charset="0"/>
                <a:cs typeface="Helvetica" charset="0"/>
              </a:rPr>
              <a:t>labelled </a:t>
            </a:r>
            <a:r>
              <a:rPr lang="en-GB" dirty="0">
                <a:latin typeface="Helvetica" charset="0"/>
                <a:ea typeface="Helvetica" charset="0"/>
                <a:cs typeface="Helvetica" charset="0"/>
              </a:rPr>
              <a:t>with a ‘+’ and a ‘-’ and have a </a:t>
            </a:r>
            <a:r>
              <a:rPr lang="en-GB" dirty="0" smtClean="0">
                <a:solidFill>
                  <a:srgbClr val="C00000"/>
                </a:solidFill>
                <a:latin typeface="Helvetica" charset="0"/>
                <a:ea typeface="Helvetica" charset="0"/>
                <a:cs typeface="Helvetica" charset="0"/>
              </a:rPr>
              <a:t>red </a:t>
            </a:r>
            <a:r>
              <a:rPr lang="en-GB" dirty="0" smtClean="0">
                <a:latin typeface="Helvetica" charset="0"/>
                <a:ea typeface="Helvetica" charset="0"/>
                <a:cs typeface="Helvetica" charset="0"/>
              </a:rPr>
              <a:t>and</a:t>
            </a:r>
            <a:r>
              <a:rPr lang="en-GB" dirty="0">
                <a:latin typeface="Helvetica" charset="0"/>
                <a:ea typeface="Helvetica" charset="0"/>
                <a:cs typeface="Helvetica" charset="0"/>
              </a:rPr>
              <a:t> </a:t>
            </a:r>
            <a:r>
              <a:rPr lang="en-GB" dirty="0" smtClean="0">
                <a:solidFill>
                  <a:schemeClr val="tx2"/>
                </a:solidFill>
                <a:latin typeface="Helvetica" charset="0"/>
                <a:ea typeface="Helvetica" charset="0"/>
                <a:cs typeface="Helvetica" charset="0"/>
              </a:rPr>
              <a:t>blue</a:t>
            </a:r>
            <a:r>
              <a:rPr lang="en-GB" dirty="0">
                <a:latin typeface="Helvetica" charset="0"/>
                <a:ea typeface="Helvetica" charset="0"/>
                <a:cs typeface="Helvetica" charset="0"/>
              </a:rPr>
              <a:t>/</a:t>
            </a:r>
            <a:r>
              <a:rPr lang="en-GB" dirty="0" smtClean="0">
                <a:latin typeface="Helvetica" charset="0"/>
                <a:ea typeface="Helvetica" charset="0"/>
                <a:cs typeface="Helvetica" charset="0"/>
              </a:rPr>
              <a:t>black</a:t>
            </a:r>
            <a:r>
              <a:rPr lang="en-GB" dirty="0">
                <a:latin typeface="Helvetica" charset="0"/>
                <a:ea typeface="Helvetica" charset="0"/>
                <a:cs typeface="Helvetica" charset="0"/>
              </a:rPr>
              <a:t> stripe, to indicate the positive and negative side.</a:t>
            </a:r>
            <a:endParaRPr lang="en-GB" dirty="0" smtClean="0">
              <a:latin typeface="Helvetica" charset="0"/>
              <a:ea typeface="Helvetica" charset="0"/>
              <a:cs typeface="Helvetica" charset="0"/>
            </a:endParaRPr>
          </a:p>
          <a:p>
            <a:endParaRPr lang="en-GB" dirty="0">
              <a:latin typeface="Helvetica" charset="0"/>
              <a:ea typeface="Helvetica" charset="0"/>
              <a:cs typeface="Helvetica"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7385" y="3511815"/>
            <a:ext cx="5001772" cy="3346185"/>
          </a:xfrm>
          <a:prstGeom prst="rect">
            <a:avLst/>
          </a:prstGeom>
        </p:spPr>
      </p:pic>
    </p:spTree>
    <p:extLst>
      <p:ext uri="{BB962C8B-B14F-4D97-AF65-F5344CB8AC3E}">
        <p14:creationId xmlns:p14="http://schemas.microsoft.com/office/powerpoint/2010/main" val="16546400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8677860" cy="584776"/>
          </a:xfrm>
          <a:prstGeom prst="rect">
            <a:avLst/>
          </a:prstGeom>
          <a:noFill/>
        </p:spPr>
        <p:txBody>
          <a:bodyPr wrap="square" rtlCol="0">
            <a:spAutoFit/>
          </a:bodyPr>
          <a:lstStyle/>
          <a:p>
            <a:r>
              <a:rPr lang="en-US" sz="3200" b="1" spc="300" dirty="0" smtClean="0">
                <a:latin typeface="Helvetica Neue Light"/>
                <a:cs typeface="Helvetica Neue Light"/>
              </a:rPr>
              <a:t>LED :: BUILDING THE CIRCUIT</a:t>
            </a:r>
            <a:endParaRPr lang="en-US" sz="3200" b="1" spc="300" dirty="0">
              <a:latin typeface="Helvetica Neue Light"/>
              <a:cs typeface="Helvetica Neue Light"/>
            </a:endParaRPr>
          </a:p>
        </p:txBody>
      </p:sp>
      <p:sp>
        <p:nvSpPr>
          <p:cNvPr id="2" name="TextBox 1"/>
          <p:cNvSpPr txBox="1"/>
          <p:nvPr/>
        </p:nvSpPr>
        <p:spPr>
          <a:xfrm>
            <a:off x="458632" y="1781756"/>
            <a:ext cx="8079001" cy="369332"/>
          </a:xfrm>
          <a:prstGeom prst="rect">
            <a:avLst/>
          </a:prstGeom>
          <a:noFill/>
        </p:spPr>
        <p:txBody>
          <a:bodyPr wrap="square" rtlCol="0">
            <a:spAutoFit/>
          </a:bodyPr>
          <a:lstStyle/>
          <a:p>
            <a:r>
              <a:rPr lang="en-US" dirty="0" smtClean="0">
                <a:latin typeface="Helvetica"/>
                <a:cs typeface="Helvetica"/>
              </a:rPr>
              <a:t>Assemble your board as shown below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079" y="2273008"/>
            <a:ext cx="4674535" cy="4386872"/>
          </a:xfrm>
          <a:prstGeom prst="rect">
            <a:avLst/>
          </a:prstGeom>
        </p:spPr>
      </p:pic>
    </p:spTree>
    <p:extLst>
      <p:ext uri="{BB962C8B-B14F-4D97-AF65-F5344CB8AC3E}">
        <p14:creationId xmlns:p14="http://schemas.microsoft.com/office/powerpoint/2010/main" val="1201935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Adding Libraries</a:t>
            </a:r>
            <a:endParaRPr lang="en-US" sz="3200" b="1" spc="300" dirty="0">
              <a:latin typeface="Helvetica Neue Light"/>
              <a:cs typeface="Helvetica Neue Light"/>
            </a:endParaRPr>
          </a:p>
        </p:txBody>
      </p:sp>
      <p:sp>
        <p:nvSpPr>
          <p:cNvPr id="6" name="Rectangle 5"/>
          <p:cNvSpPr/>
          <p:nvPr/>
        </p:nvSpPr>
        <p:spPr>
          <a:xfrm>
            <a:off x="158750" y="1888670"/>
            <a:ext cx="8858250" cy="2308324"/>
          </a:xfrm>
          <a:prstGeom prst="rect">
            <a:avLst/>
          </a:prstGeom>
        </p:spPr>
        <p:txBody>
          <a:bodyPr wrap="square" anchor="ctr">
            <a:spAutoFit/>
          </a:bodyPr>
          <a:lstStyle/>
          <a:p>
            <a:r>
              <a:rPr lang="en-US" dirty="0" smtClean="0">
                <a:latin typeface="Helvetica Neue"/>
                <a:cs typeface="Helvetica Neue"/>
              </a:rPr>
              <a:t>The </a:t>
            </a:r>
            <a:r>
              <a:rPr lang="en-US" dirty="0" err="1">
                <a:latin typeface="Helvetica Neue"/>
                <a:cs typeface="Helvetica Neue"/>
              </a:rPr>
              <a:t>Arduino</a:t>
            </a:r>
            <a:r>
              <a:rPr lang="en-US" dirty="0">
                <a:latin typeface="Helvetica Neue"/>
                <a:cs typeface="Helvetica Neue"/>
              </a:rPr>
              <a:t> </a:t>
            </a:r>
            <a:r>
              <a:rPr lang="en-US" dirty="0" smtClean="0">
                <a:latin typeface="Helvetica Neue"/>
                <a:cs typeface="Helvetica Neue"/>
              </a:rPr>
              <a:t>IDE can </a:t>
            </a:r>
            <a:r>
              <a:rPr lang="en-US" dirty="0">
                <a:latin typeface="Helvetica Neue"/>
                <a:cs typeface="Helvetica Neue"/>
              </a:rPr>
              <a:t>be extended through the use of </a:t>
            </a:r>
            <a:r>
              <a:rPr lang="en-US" dirty="0" smtClean="0">
                <a:latin typeface="Helvetica Neue"/>
                <a:cs typeface="Helvetica Neue"/>
              </a:rPr>
              <a:t>libraries. They provide </a:t>
            </a:r>
            <a:r>
              <a:rPr lang="en-US" dirty="0">
                <a:latin typeface="Helvetica Neue"/>
                <a:cs typeface="Helvetica Neue"/>
              </a:rPr>
              <a:t>extra functionality for use in </a:t>
            </a:r>
            <a:r>
              <a:rPr lang="en-US" dirty="0" smtClean="0">
                <a:latin typeface="Helvetica Neue"/>
                <a:cs typeface="Helvetica Neue"/>
              </a:rPr>
              <a:t>sketches and can be contributed by anyone in the community. </a:t>
            </a:r>
            <a:endParaRPr lang="en-US" dirty="0">
              <a:latin typeface="Helvetica Neue"/>
              <a:cs typeface="Helvetica Neue"/>
            </a:endParaRPr>
          </a:p>
          <a:p>
            <a:endParaRPr lang="en-US" dirty="0" smtClean="0">
              <a:latin typeface="Helvetica Neue"/>
              <a:cs typeface="Helvetica Neue"/>
            </a:endParaRPr>
          </a:p>
          <a:p>
            <a:r>
              <a:rPr lang="en-US" dirty="0">
                <a:latin typeface="Helvetica Neue"/>
                <a:cs typeface="Helvetica Neue"/>
              </a:rPr>
              <a:t>Libraries are a collection of code that makes it easy for you to connect to a sensor, display, module, etc. For example, the built-in </a:t>
            </a:r>
            <a:r>
              <a:rPr lang="en-US" dirty="0" err="1">
                <a:latin typeface="Helvetica Neue"/>
                <a:cs typeface="Helvetica Neue"/>
              </a:rPr>
              <a:t>LiquidCrystal</a:t>
            </a:r>
            <a:r>
              <a:rPr lang="en-US" dirty="0">
                <a:latin typeface="Helvetica Neue"/>
                <a:cs typeface="Helvetica Neue"/>
              </a:rPr>
              <a:t> library makes it easy to talk to character LCD displays.</a:t>
            </a:r>
          </a:p>
          <a:p>
            <a:endParaRPr lang="en-US" dirty="0" smtClean="0">
              <a:latin typeface="Helvetica Neue"/>
              <a:cs typeface="Helvetica Neue"/>
            </a:endParaRPr>
          </a:p>
          <a:p>
            <a:r>
              <a:rPr lang="en-US" dirty="0" smtClean="0">
                <a:latin typeface="Helvetica Neue"/>
                <a:cs typeface="Helvetica Neue"/>
              </a:rPr>
              <a:t>You can see some different libraries </a:t>
            </a:r>
            <a:r>
              <a:rPr lang="en-US" dirty="0" smtClean="0">
                <a:latin typeface="Helvetica Neue"/>
                <a:cs typeface="Helvetica Neue"/>
                <a:hlinkClick r:id="rId3"/>
              </a:rPr>
              <a:t>here</a:t>
            </a:r>
            <a:r>
              <a:rPr lang="en-US" dirty="0" smtClean="0">
                <a:latin typeface="Helvetica Neue"/>
                <a:cs typeface="Helvetica Neue"/>
              </a:rPr>
              <a:t>.</a:t>
            </a:r>
            <a:endParaRPr lang="en-US" dirty="0">
              <a:latin typeface="Helvetica Neue"/>
              <a:cs typeface="Helvetica Neue"/>
            </a:endParaRPr>
          </a:p>
        </p:txBody>
      </p:sp>
    </p:spTree>
    <p:extLst>
      <p:ext uri="{BB962C8B-B14F-4D97-AF65-F5344CB8AC3E}">
        <p14:creationId xmlns:p14="http://schemas.microsoft.com/office/powerpoint/2010/main" val="18129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2695679"/>
            <a:ext cx="8858250" cy="1200329"/>
          </a:xfrm>
          <a:prstGeom prst="rect">
            <a:avLst/>
          </a:prstGeom>
        </p:spPr>
        <p:txBody>
          <a:bodyPr wrap="square" anchor="ctr">
            <a:spAutoFit/>
          </a:bodyPr>
          <a:lstStyle/>
          <a:p>
            <a:r>
              <a:rPr lang="en-GB" dirty="0" smtClean="0">
                <a:latin typeface="Helvetica Neue"/>
                <a:cs typeface="Helvetica Neue"/>
              </a:rPr>
              <a:t>By the end of this workshop you will have achieved the following</a:t>
            </a:r>
          </a:p>
          <a:p>
            <a:pPr marL="285750" indent="-285750">
              <a:buFont typeface="Arial"/>
              <a:buChar char="•"/>
            </a:pPr>
            <a:r>
              <a:rPr lang="en-GB" dirty="0" smtClean="0">
                <a:latin typeface="Helvetica Neue"/>
                <a:cs typeface="Helvetica Neue"/>
              </a:rPr>
              <a:t>Learnt some basic programming in </a:t>
            </a:r>
            <a:r>
              <a:rPr lang="en-GB" dirty="0" err="1" smtClean="0">
                <a:latin typeface="Helvetica Neue"/>
                <a:cs typeface="Helvetica Neue"/>
              </a:rPr>
              <a:t>Arduino</a:t>
            </a:r>
            <a:endParaRPr lang="en-GB" dirty="0" smtClean="0">
              <a:latin typeface="Helvetica Neue"/>
              <a:cs typeface="Helvetica Neue"/>
            </a:endParaRPr>
          </a:p>
          <a:p>
            <a:pPr marL="285750" indent="-285750">
              <a:buFont typeface="Arial"/>
              <a:buChar char="•"/>
            </a:pPr>
            <a:r>
              <a:rPr lang="en-GB" dirty="0" smtClean="0">
                <a:latin typeface="Helvetica Neue"/>
                <a:cs typeface="Helvetica Neue"/>
              </a:rPr>
              <a:t>Tested some different soils for moisture content</a:t>
            </a:r>
            <a:endParaRPr lang="en-GB" dirty="0">
              <a:latin typeface="Helvetica Neue"/>
              <a:cs typeface="Helvetica Neue"/>
            </a:endParaRPr>
          </a:p>
          <a:p>
            <a:pPr marL="285750" indent="-285750">
              <a:buFont typeface="Arial"/>
              <a:buChar char="•"/>
            </a:pPr>
            <a:r>
              <a:rPr lang="en-GB" dirty="0" smtClean="0">
                <a:latin typeface="Helvetica Neue"/>
                <a:cs typeface="Helvetica Neue"/>
              </a:rPr>
              <a:t>Setup sensors to help you monitor the wellbeing of your plant</a:t>
            </a: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Workshop Aim</a:t>
            </a:r>
            <a:endParaRPr lang="en-US" sz="3200" b="1" spc="300" dirty="0">
              <a:latin typeface="Helvetica Neue Light"/>
              <a:cs typeface="Helvetica Neue Light"/>
            </a:endParaRPr>
          </a:p>
        </p:txBody>
      </p:sp>
      <p:pic>
        <p:nvPicPr>
          <p:cNvPr id="6" name="Picture 5" descr="Macintosh HD:private:var:folders:8h:5_swyvgx6vs0hvd_7j4q3z9h0000gn:T:TemporaryItems:720px-Arduino_Logo.svg.png"/>
          <p:cNvPicPr/>
          <p:nvPr/>
        </p:nvPicPr>
        <p:blipFill>
          <a:blip r:embed="rId3">
            <a:alphaModFix amt="22000"/>
            <a:extLst>
              <a:ext uri="{28A0092B-C50C-407E-A947-70E740481C1C}">
                <a14:useLocalDpi xmlns:a14="http://schemas.microsoft.com/office/drawing/2010/main" val="0"/>
              </a:ext>
            </a:extLst>
          </a:blip>
          <a:srcRect/>
          <a:stretch>
            <a:fillRect/>
          </a:stretch>
        </p:blipFill>
        <p:spPr bwMode="auto">
          <a:xfrm>
            <a:off x="5752728" y="4366602"/>
            <a:ext cx="2683510" cy="1828800"/>
          </a:xfrm>
          <a:prstGeom prst="rect">
            <a:avLst/>
          </a:prstGeom>
          <a:noFill/>
          <a:ln>
            <a:noFill/>
          </a:ln>
        </p:spPr>
      </p:pic>
    </p:spTree>
    <p:extLst>
      <p:ext uri="{BB962C8B-B14F-4D97-AF65-F5344CB8AC3E}">
        <p14:creationId xmlns:p14="http://schemas.microsoft.com/office/powerpoint/2010/main" val="1231766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Adding Libraries</a:t>
            </a:r>
            <a:endParaRPr lang="en-US" sz="3200" b="1" spc="300" dirty="0">
              <a:latin typeface="Helvetica Neue Light"/>
              <a:cs typeface="Helvetica Neue Light"/>
            </a:endParaRPr>
          </a:p>
        </p:txBody>
      </p:sp>
      <p:sp>
        <p:nvSpPr>
          <p:cNvPr id="6" name="Rectangle 5"/>
          <p:cNvSpPr/>
          <p:nvPr/>
        </p:nvSpPr>
        <p:spPr>
          <a:xfrm>
            <a:off x="109358" y="1251882"/>
            <a:ext cx="8826019" cy="3693319"/>
          </a:xfrm>
          <a:prstGeom prst="rect">
            <a:avLst/>
          </a:prstGeom>
        </p:spPr>
        <p:txBody>
          <a:bodyPr wrap="square" anchor="ctr">
            <a:spAutoFit/>
          </a:bodyPr>
          <a:lstStyle/>
          <a:p>
            <a:r>
              <a:rPr lang="en-US" dirty="0" smtClean="0">
                <a:latin typeface="Helvetica Neue"/>
                <a:cs typeface="Helvetica Neue"/>
              </a:rPr>
              <a:t>Once the Library is downloaded, you need to install it in </a:t>
            </a:r>
            <a:r>
              <a:rPr lang="en-US" dirty="0" err="1" smtClean="0">
                <a:latin typeface="Helvetica Neue"/>
                <a:cs typeface="Helvetica Neue"/>
              </a:rPr>
              <a:t>Arduino</a:t>
            </a:r>
            <a:r>
              <a:rPr lang="en-US" dirty="0" smtClean="0">
                <a:latin typeface="Helvetica Neue"/>
                <a:cs typeface="Helvetica Neue"/>
              </a:rPr>
              <a:t>. </a:t>
            </a:r>
            <a:endParaRPr lang="en-US" dirty="0">
              <a:latin typeface="Helvetica Neue"/>
              <a:cs typeface="Helvetica Neue"/>
            </a:endParaRPr>
          </a:p>
          <a:p>
            <a:endParaRPr lang="en-US" dirty="0" smtClean="0">
              <a:latin typeface="Helvetica Neue"/>
              <a:cs typeface="Helvetica Neue"/>
            </a:endParaRPr>
          </a:p>
          <a:p>
            <a:r>
              <a:rPr lang="en-US" dirty="0" smtClean="0">
                <a:latin typeface="Helvetica Neue"/>
                <a:cs typeface="Helvetica Neue"/>
              </a:rPr>
              <a:t>First unzip the file by clicking on it.</a:t>
            </a:r>
          </a:p>
          <a:p>
            <a:endParaRPr lang="en-US" dirty="0">
              <a:latin typeface="Helvetica Neue"/>
              <a:cs typeface="Helvetica Neue"/>
            </a:endParaRPr>
          </a:p>
          <a:p>
            <a:r>
              <a:rPr lang="en-US" dirty="0" smtClean="0">
                <a:latin typeface="Helvetica Neue"/>
                <a:cs typeface="Helvetica Neue"/>
              </a:rPr>
              <a:t>In the </a:t>
            </a:r>
            <a:r>
              <a:rPr lang="en-US" dirty="0" err="1" smtClean="0">
                <a:latin typeface="Helvetica Neue"/>
                <a:cs typeface="Helvetica Neue"/>
              </a:rPr>
              <a:t>Arduino</a:t>
            </a:r>
            <a:r>
              <a:rPr lang="en-US" dirty="0" smtClean="0">
                <a:latin typeface="Helvetica Neue"/>
                <a:cs typeface="Helvetica Neue"/>
              </a:rPr>
              <a:t> </a:t>
            </a:r>
            <a:r>
              <a:rPr lang="en-US" dirty="0">
                <a:latin typeface="Helvetica Neue"/>
                <a:cs typeface="Helvetica Neue"/>
              </a:rPr>
              <a:t>IDE  navigate to Sketch &gt; Import Library. At the top of the drop down list, select the option to "Add Library''</a:t>
            </a:r>
            <a:r>
              <a:rPr lang="en-US" dirty="0" smtClean="0">
                <a:latin typeface="Helvetica Neue"/>
                <a:cs typeface="Helvetica Neue"/>
              </a:rPr>
              <a:t>.</a:t>
            </a:r>
          </a:p>
          <a:p>
            <a:endParaRPr lang="en-US" dirty="0">
              <a:latin typeface="Helvetica Neue"/>
              <a:cs typeface="Helvetica Neue"/>
            </a:endParaRPr>
          </a:p>
          <a:p>
            <a:endParaRPr lang="en-US" dirty="0" smtClean="0">
              <a:latin typeface="Helvetica Neue"/>
              <a:cs typeface="Helvetica Neue"/>
            </a:endParaRPr>
          </a:p>
          <a:p>
            <a:endParaRPr lang="en-US" dirty="0">
              <a:latin typeface="Helvetica Neue"/>
              <a:cs typeface="Helvetica Neue"/>
            </a:endParaRPr>
          </a:p>
          <a:p>
            <a:endParaRPr lang="en-US" dirty="0" smtClean="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p:txBody>
      </p:sp>
      <p:pic>
        <p:nvPicPr>
          <p:cNvPr id="2" name="Picture 1"/>
          <p:cNvPicPr>
            <a:picLocks noChangeAspect="1"/>
          </p:cNvPicPr>
          <p:nvPr/>
        </p:nvPicPr>
        <p:blipFill>
          <a:blip r:embed="rId3"/>
          <a:stretch>
            <a:fillRect/>
          </a:stretch>
        </p:blipFill>
        <p:spPr>
          <a:xfrm>
            <a:off x="1826626" y="3188741"/>
            <a:ext cx="5340705" cy="3249303"/>
          </a:xfrm>
          <a:prstGeom prst="rect">
            <a:avLst/>
          </a:prstGeom>
        </p:spPr>
      </p:pic>
    </p:spTree>
    <p:extLst>
      <p:ext uri="{BB962C8B-B14F-4D97-AF65-F5344CB8AC3E}">
        <p14:creationId xmlns:p14="http://schemas.microsoft.com/office/powerpoint/2010/main" val="31427545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Adding Libraries</a:t>
            </a:r>
            <a:endParaRPr lang="en-US" sz="3200" b="1" spc="300" dirty="0">
              <a:latin typeface="Helvetica Neue Light"/>
              <a:cs typeface="Helvetica Neue Light"/>
            </a:endParaRPr>
          </a:p>
        </p:txBody>
      </p:sp>
      <p:sp>
        <p:nvSpPr>
          <p:cNvPr id="6" name="Rectangle 5"/>
          <p:cNvSpPr/>
          <p:nvPr/>
        </p:nvSpPr>
        <p:spPr>
          <a:xfrm>
            <a:off x="109358" y="1646683"/>
            <a:ext cx="8826019" cy="1477328"/>
          </a:xfrm>
          <a:prstGeom prst="rect">
            <a:avLst/>
          </a:prstGeom>
        </p:spPr>
        <p:txBody>
          <a:bodyPr wrap="square" anchor="ctr">
            <a:spAutoFit/>
          </a:bodyPr>
          <a:lstStyle/>
          <a:p>
            <a:r>
              <a:rPr lang="en-US" dirty="0" smtClean="0">
                <a:latin typeface="Helvetica Neue"/>
                <a:cs typeface="Helvetica Neue"/>
              </a:rPr>
              <a:t>You </a:t>
            </a:r>
            <a:r>
              <a:rPr lang="en-US" dirty="0">
                <a:latin typeface="Helvetica Neue"/>
                <a:cs typeface="Helvetica Neue"/>
              </a:rPr>
              <a:t>will be prompted to select the Library you would like to add. This will be in the downloads folder of your computer. Navigate to </a:t>
            </a:r>
            <a:r>
              <a:rPr lang="en-US" dirty="0" smtClean="0">
                <a:latin typeface="Helvetica Neue"/>
                <a:cs typeface="Helvetica Neue"/>
              </a:rPr>
              <a:t>the files </a:t>
            </a:r>
            <a:r>
              <a:rPr lang="en-US" dirty="0">
                <a:latin typeface="Helvetica Neue"/>
                <a:cs typeface="Helvetica Neue"/>
              </a:rPr>
              <a:t>location and open it.</a:t>
            </a:r>
          </a:p>
          <a:p>
            <a:endParaRPr lang="en-US" dirty="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p:txBody>
      </p:sp>
      <p:pic>
        <p:nvPicPr>
          <p:cNvPr id="8" name="Picture 7"/>
          <p:cNvPicPr>
            <a:picLocks noChangeAspect="1"/>
          </p:cNvPicPr>
          <p:nvPr/>
        </p:nvPicPr>
        <p:blipFill>
          <a:blip r:embed="rId3"/>
          <a:stretch>
            <a:fillRect/>
          </a:stretch>
        </p:blipFill>
        <p:spPr>
          <a:xfrm>
            <a:off x="1681254" y="2670338"/>
            <a:ext cx="5639085" cy="3773417"/>
          </a:xfrm>
          <a:prstGeom prst="rect">
            <a:avLst/>
          </a:prstGeom>
        </p:spPr>
      </p:pic>
    </p:spTree>
    <p:extLst>
      <p:ext uri="{BB962C8B-B14F-4D97-AF65-F5344CB8AC3E}">
        <p14:creationId xmlns:p14="http://schemas.microsoft.com/office/powerpoint/2010/main" val="17748277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Adding Libraries</a:t>
            </a:r>
            <a:endParaRPr lang="en-US" sz="3200" b="1" spc="300" dirty="0">
              <a:latin typeface="Helvetica Neue Light"/>
              <a:cs typeface="Helvetica Neue Light"/>
            </a:endParaRPr>
          </a:p>
        </p:txBody>
      </p:sp>
      <p:sp>
        <p:nvSpPr>
          <p:cNvPr id="6" name="Rectangle 5"/>
          <p:cNvSpPr/>
          <p:nvPr/>
        </p:nvSpPr>
        <p:spPr>
          <a:xfrm>
            <a:off x="109358" y="1646683"/>
            <a:ext cx="8826019" cy="1477328"/>
          </a:xfrm>
          <a:prstGeom prst="rect">
            <a:avLst/>
          </a:prstGeom>
        </p:spPr>
        <p:txBody>
          <a:bodyPr wrap="square" anchor="ctr">
            <a:spAutoFit/>
          </a:bodyPr>
          <a:lstStyle/>
          <a:p>
            <a:r>
              <a:rPr lang="en-US" dirty="0" smtClean="0">
                <a:latin typeface="Helvetica Neue"/>
                <a:cs typeface="Helvetica Neue"/>
              </a:rPr>
              <a:t>Return to the </a:t>
            </a:r>
            <a:r>
              <a:rPr lang="en-US" i="1" dirty="0" smtClean="0">
                <a:latin typeface="Helvetica Neue"/>
                <a:cs typeface="Helvetica Neue"/>
              </a:rPr>
              <a:t>Sketch &gt; Import Library </a:t>
            </a:r>
            <a:r>
              <a:rPr lang="en-US" dirty="0" smtClean="0">
                <a:latin typeface="Helvetica Neue"/>
                <a:cs typeface="Helvetica Neue"/>
              </a:rPr>
              <a:t>menu, you should now see the New Tone library at the bottom of the drop-down menu.</a:t>
            </a:r>
            <a:endParaRPr lang="en-US" i="1" dirty="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a:p>
            <a:endParaRPr lang="en-US" dirty="0">
              <a:latin typeface="Helvetica Neue"/>
              <a:cs typeface="Helvetica Neue"/>
            </a:endParaRPr>
          </a:p>
        </p:txBody>
      </p:sp>
      <p:pic>
        <p:nvPicPr>
          <p:cNvPr id="2" name="Picture 1"/>
          <p:cNvPicPr>
            <a:picLocks noChangeAspect="1"/>
          </p:cNvPicPr>
          <p:nvPr/>
        </p:nvPicPr>
        <p:blipFill>
          <a:blip r:embed="rId3"/>
          <a:stretch>
            <a:fillRect/>
          </a:stretch>
        </p:blipFill>
        <p:spPr>
          <a:xfrm>
            <a:off x="1885551" y="2644048"/>
            <a:ext cx="5305487" cy="3747668"/>
          </a:xfrm>
          <a:prstGeom prst="rect">
            <a:avLst/>
          </a:prstGeom>
        </p:spPr>
      </p:pic>
    </p:spTree>
    <p:extLst>
      <p:ext uri="{BB962C8B-B14F-4D97-AF65-F5344CB8AC3E}">
        <p14:creationId xmlns:p14="http://schemas.microsoft.com/office/powerpoint/2010/main" val="949315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a:t>
            </a:r>
            <a:r>
              <a:rPr lang="en-US" sz="3200" b="1" spc="300" dirty="0" smtClean="0">
                <a:latin typeface="Helvetica Neue Light"/>
                <a:cs typeface="Helvetica Neue Light"/>
              </a:rPr>
              <a:t>light</a:t>
            </a:r>
            <a:endParaRPr lang="en-US" sz="3200" b="1" spc="300" dirty="0">
              <a:latin typeface="Helvetica Neue Light"/>
              <a:cs typeface="Helvetica Neue Light"/>
            </a:endParaRPr>
          </a:p>
        </p:txBody>
      </p:sp>
      <p:sp>
        <p:nvSpPr>
          <p:cNvPr id="3" name="Rectangle 2"/>
          <p:cNvSpPr/>
          <p:nvPr/>
        </p:nvSpPr>
        <p:spPr>
          <a:xfrm>
            <a:off x="158750" y="1481851"/>
            <a:ext cx="8858250" cy="923330"/>
          </a:xfrm>
          <a:prstGeom prst="rect">
            <a:avLst/>
          </a:prstGeom>
        </p:spPr>
        <p:txBody>
          <a:bodyPr wrap="square">
            <a:spAutoFit/>
          </a:bodyPr>
          <a:lstStyle/>
          <a:p>
            <a:endParaRPr lang="en-US" dirty="0" smtClean="0">
              <a:latin typeface="Helvetica Neue"/>
              <a:cs typeface="Helvetica Neue"/>
            </a:endParaRPr>
          </a:p>
          <a:p>
            <a:endParaRPr lang="en-US" dirty="0">
              <a:latin typeface="Helvetica Neue"/>
              <a:cs typeface="Helvetica Neue"/>
            </a:endParaRPr>
          </a:p>
          <a:p>
            <a:r>
              <a:rPr lang="en-US" dirty="0" smtClean="0"/>
              <a:t>			</a:t>
            </a:r>
            <a:endParaRPr lang="en-US" dirty="0"/>
          </a:p>
        </p:txBody>
      </p:sp>
      <p:graphicFrame>
        <p:nvGraphicFramePr>
          <p:cNvPr id="10" name="Table 9"/>
          <p:cNvGraphicFramePr>
            <a:graphicFrameLocks noGrp="1"/>
          </p:cNvGraphicFramePr>
          <p:nvPr>
            <p:extLst/>
          </p:nvPr>
        </p:nvGraphicFramePr>
        <p:xfrm>
          <a:off x="2487816" y="2942087"/>
          <a:ext cx="4168368" cy="1463040"/>
        </p:xfrm>
        <a:graphic>
          <a:graphicData uri="http://schemas.openxmlformats.org/drawingml/2006/table">
            <a:tbl>
              <a:tblPr firstRow="1" bandRow="1">
                <a:tableStyleId>{3B4B98B0-60AC-42C2-AFA5-B58CD77FA1E5}</a:tableStyleId>
              </a:tblPr>
              <a:tblGrid>
                <a:gridCol w="2116667"/>
                <a:gridCol w="2051701"/>
              </a:tblGrid>
              <a:tr h="323200">
                <a:tc>
                  <a:txBody>
                    <a:bodyPr/>
                    <a:lstStyle/>
                    <a:p>
                      <a:r>
                        <a:rPr lang="en-US" dirty="0" smtClean="0">
                          <a:latin typeface="Helvetica Neue Light"/>
                          <a:cs typeface="Helvetica Neue Light"/>
                        </a:rPr>
                        <a:t>ALS-PT19</a:t>
                      </a:r>
                      <a:endParaRPr lang="en-US" b="1" dirty="0">
                        <a:latin typeface="Helvetica Neue Light"/>
                        <a:cs typeface="Helvetica Neue Light"/>
                      </a:endParaRPr>
                    </a:p>
                  </a:txBody>
                  <a:tcPr/>
                </a:tc>
                <a:tc>
                  <a:txBody>
                    <a:bodyPr/>
                    <a:lstStyle/>
                    <a:p>
                      <a:r>
                        <a:rPr lang="en-US" dirty="0" smtClean="0">
                          <a:latin typeface="Helvetica Neue Light"/>
                          <a:cs typeface="Helvetica Neue Light"/>
                        </a:rPr>
                        <a:t>Feather</a:t>
                      </a:r>
                      <a:endParaRPr lang="en-US" b="1" dirty="0">
                        <a:latin typeface="Helvetica Neue Light"/>
                        <a:cs typeface="Helvetica Neue Light"/>
                      </a:endParaRPr>
                    </a:p>
                  </a:txBody>
                  <a:tcPr/>
                </a:tc>
              </a:tr>
              <a:tr h="323200">
                <a:tc>
                  <a:txBody>
                    <a:bodyPr/>
                    <a:lstStyle/>
                    <a:p>
                      <a:r>
                        <a:rPr lang="en-US" dirty="0" smtClean="0">
                          <a:latin typeface="Helvetica Neue Light"/>
                          <a:cs typeface="Helvetica Neue Light"/>
                        </a:rPr>
                        <a:t>+</a:t>
                      </a:r>
                      <a:endParaRPr lang="en-US" dirty="0">
                        <a:latin typeface="Helvetica Neue Light"/>
                        <a:cs typeface="Helvetica Neue Light"/>
                      </a:endParaRPr>
                    </a:p>
                  </a:txBody>
                  <a:tcPr/>
                </a:tc>
                <a:tc>
                  <a:txBody>
                    <a:bodyPr/>
                    <a:lstStyle/>
                    <a:p>
                      <a:r>
                        <a:rPr lang="en-US" dirty="0" smtClean="0">
                          <a:latin typeface="Helvetica Neue Light"/>
                          <a:cs typeface="Helvetica Neue Light"/>
                        </a:rPr>
                        <a:t>3V</a:t>
                      </a:r>
                      <a:endParaRPr lang="en-US" dirty="0">
                        <a:latin typeface="Helvetica Neue Light"/>
                        <a:cs typeface="Helvetica Neue Light"/>
                      </a:endParaRPr>
                    </a:p>
                  </a:txBody>
                  <a:tcPr/>
                </a:tc>
              </a:tr>
              <a:tr h="323200">
                <a:tc>
                  <a:txBody>
                    <a:bodyPr/>
                    <a:lstStyle/>
                    <a:p>
                      <a:r>
                        <a:rPr lang="en-US" dirty="0" smtClean="0">
                          <a:latin typeface="Helvetica Neue Light"/>
                          <a:cs typeface="Helvetica Neue Light"/>
                        </a:rPr>
                        <a:t>A0</a:t>
                      </a:r>
                      <a:endParaRPr lang="en-US" dirty="0">
                        <a:latin typeface="Helvetica Neue Light"/>
                        <a:cs typeface="Helvetica Neue Light"/>
                      </a:endParaRPr>
                    </a:p>
                  </a:txBody>
                  <a:tcPr/>
                </a:tc>
                <a:tc>
                  <a:txBody>
                    <a:bodyPr/>
                    <a:lstStyle/>
                    <a:p>
                      <a:r>
                        <a:rPr lang="en-US" dirty="0" smtClean="0">
                          <a:latin typeface="Helvetica Neue Light"/>
                          <a:cs typeface="Helvetica Neue Light"/>
                        </a:rPr>
                        <a:t>12</a:t>
                      </a:r>
                      <a:endParaRPr lang="en-US" dirty="0">
                        <a:latin typeface="Helvetica Neue Light"/>
                        <a:cs typeface="Helvetica Neue Light"/>
                      </a:endParaRPr>
                    </a:p>
                  </a:txBody>
                  <a:tcPr/>
                </a:tc>
              </a:tr>
              <a:tr h="323200">
                <a:tc>
                  <a:txBody>
                    <a:bodyPr/>
                    <a:lstStyle/>
                    <a:p>
                      <a:r>
                        <a:rPr lang="en-US" dirty="0" smtClean="0">
                          <a:latin typeface="Helvetica Neue Light"/>
                          <a:cs typeface="Helvetica Neue Light"/>
                        </a:rPr>
                        <a:t>-</a:t>
                      </a:r>
                      <a:endParaRPr lang="en-US" dirty="0">
                        <a:latin typeface="Helvetica Neue Light"/>
                        <a:cs typeface="Helvetica Neue Light"/>
                      </a:endParaRPr>
                    </a:p>
                  </a:txBody>
                  <a:tcPr/>
                </a:tc>
                <a:tc>
                  <a:txBody>
                    <a:bodyPr/>
                    <a:lstStyle/>
                    <a:p>
                      <a:r>
                        <a:rPr lang="en-US" dirty="0" err="1" smtClean="0">
                          <a:latin typeface="Helvetica Neue Light"/>
                          <a:cs typeface="Helvetica Neue Light"/>
                        </a:rPr>
                        <a:t>Gnd</a:t>
                      </a:r>
                      <a:endParaRPr lang="en-US" dirty="0">
                        <a:latin typeface="Helvetica Neue Light"/>
                        <a:cs typeface="Helvetica Neue Light"/>
                      </a:endParaRPr>
                    </a:p>
                  </a:txBody>
                  <a:tcPr/>
                </a:tc>
              </a:tr>
            </a:tbl>
          </a:graphicData>
        </a:graphic>
      </p:graphicFrame>
      <p:sp>
        <p:nvSpPr>
          <p:cNvPr id="6" name="Rectangle 5"/>
          <p:cNvSpPr/>
          <p:nvPr/>
        </p:nvSpPr>
        <p:spPr>
          <a:xfrm>
            <a:off x="59918" y="2027303"/>
            <a:ext cx="9084081" cy="369332"/>
          </a:xfrm>
          <a:prstGeom prst="rect">
            <a:avLst/>
          </a:prstGeom>
        </p:spPr>
        <p:txBody>
          <a:bodyPr wrap="square">
            <a:spAutoFit/>
          </a:bodyPr>
          <a:lstStyle/>
          <a:p>
            <a:r>
              <a:rPr lang="en-US" dirty="0" smtClean="0">
                <a:solidFill>
                  <a:srgbClr val="333333"/>
                </a:solidFill>
                <a:latin typeface="Helvetica" charset="0"/>
                <a:ea typeface="Helvetica" charset="0"/>
                <a:cs typeface="Helvetica" charset="0"/>
              </a:rPr>
              <a:t>Connect your ALS chip to your Arduino Feather as follows</a:t>
            </a:r>
            <a:endParaRPr lang="en-GB" dirty="0">
              <a:latin typeface="Helvetica" charset="0"/>
              <a:ea typeface="Helvetica" charset="0"/>
              <a:cs typeface="Helvetica" charset="0"/>
            </a:endParaRPr>
          </a:p>
        </p:txBody>
      </p:sp>
      <p:sp>
        <p:nvSpPr>
          <p:cNvPr id="11" name="Rectangle 10"/>
          <p:cNvSpPr/>
          <p:nvPr/>
        </p:nvSpPr>
        <p:spPr>
          <a:xfrm>
            <a:off x="0" y="5885259"/>
            <a:ext cx="6787662" cy="369332"/>
          </a:xfrm>
          <a:prstGeom prst="rect">
            <a:avLst/>
          </a:prstGeom>
        </p:spPr>
        <p:txBody>
          <a:bodyPr wrap="square">
            <a:spAutoFit/>
          </a:bodyPr>
          <a:lstStyle/>
          <a:p>
            <a:r>
              <a:rPr lang="en-US" dirty="0" smtClean="0">
                <a:solidFill>
                  <a:srgbClr val="333333"/>
                </a:solidFill>
                <a:latin typeface="Helvetica" charset="0"/>
                <a:ea typeface="Helvetica" charset="0"/>
                <a:cs typeface="Helvetica" charset="0"/>
              </a:rPr>
              <a:t>Code for this chip is found in here.</a:t>
            </a:r>
            <a:endParaRPr lang="en-GB" dirty="0">
              <a:latin typeface="Helvetica" charset="0"/>
              <a:ea typeface="Helvetica" charset="0"/>
              <a:cs typeface="Helvetica" charset="0"/>
            </a:endParaRPr>
          </a:p>
        </p:txBody>
      </p:sp>
    </p:spTree>
    <p:extLst>
      <p:ext uri="{BB962C8B-B14F-4D97-AF65-F5344CB8AC3E}">
        <p14:creationId xmlns:p14="http://schemas.microsoft.com/office/powerpoint/2010/main" val="17856981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a:t>
            </a:r>
            <a:r>
              <a:rPr lang="en-US" sz="3200" b="1" spc="300" dirty="0" smtClean="0">
                <a:latin typeface="Helvetica Neue Light"/>
                <a:cs typeface="Helvetica Neue Light"/>
              </a:rPr>
              <a:t>light</a:t>
            </a:r>
            <a:endParaRPr lang="en-US" sz="3200" b="1" spc="300" dirty="0">
              <a:latin typeface="Helvetica Neue Light"/>
              <a:cs typeface="Helvetica Neue Light"/>
            </a:endParaRPr>
          </a:p>
        </p:txBody>
      </p:sp>
      <p:sp>
        <p:nvSpPr>
          <p:cNvPr id="3" name="Rectangle 2"/>
          <p:cNvSpPr/>
          <p:nvPr/>
        </p:nvSpPr>
        <p:spPr>
          <a:xfrm>
            <a:off x="158750" y="1481851"/>
            <a:ext cx="8858250" cy="923330"/>
          </a:xfrm>
          <a:prstGeom prst="rect">
            <a:avLst/>
          </a:prstGeom>
        </p:spPr>
        <p:txBody>
          <a:bodyPr wrap="square">
            <a:spAutoFit/>
          </a:bodyPr>
          <a:lstStyle/>
          <a:p>
            <a:endParaRPr lang="en-US" dirty="0" smtClean="0">
              <a:latin typeface="Helvetica Neue"/>
              <a:cs typeface="Helvetica Neue"/>
            </a:endParaRPr>
          </a:p>
          <a:p>
            <a:endParaRPr lang="en-US" dirty="0">
              <a:latin typeface="Helvetica Neue"/>
              <a:cs typeface="Helvetica Neue"/>
            </a:endParaRPr>
          </a:p>
          <a:p>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662" y="2127344"/>
            <a:ext cx="4642338" cy="3481754"/>
          </a:xfrm>
          <a:prstGeom prst="rect">
            <a:avLst/>
          </a:prstGeom>
        </p:spPr>
      </p:pic>
      <p:sp>
        <p:nvSpPr>
          <p:cNvPr id="6" name="Rectangle 5"/>
          <p:cNvSpPr/>
          <p:nvPr/>
        </p:nvSpPr>
        <p:spPr>
          <a:xfrm>
            <a:off x="59919" y="2027303"/>
            <a:ext cx="4572000" cy="3139321"/>
          </a:xfrm>
          <a:prstGeom prst="rect">
            <a:avLst/>
          </a:prstGeom>
        </p:spPr>
        <p:txBody>
          <a:bodyPr>
            <a:spAutoFit/>
          </a:bodyPr>
          <a:lstStyle/>
          <a:p>
            <a:r>
              <a:rPr lang="en-US" dirty="0">
                <a:solidFill>
                  <a:srgbClr val="333333"/>
                </a:solidFill>
                <a:latin typeface="Helvetica" charset="0"/>
                <a:ea typeface="Helvetica" charset="0"/>
                <a:cs typeface="Helvetica" charset="0"/>
              </a:rPr>
              <a:t>Photocells are sensors that allow you to detect light. They are small, inexpensive, low-power, easy to use and don't wear out. For that reason they often appear in toys, gadgets and appliances. They are often referred to as </a:t>
            </a:r>
            <a:r>
              <a:rPr lang="en-US" dirty="0" err="1">
                <a:solidFill>
                  <a:srgbClr val="333333"/>
                </a:solidFill>
                <a:latin typeface="Helvetica" charset="0"/>
                <a:ea typeface="Helvetica" charset="0"/>
                <a:cs typeface="Helvetica" charset="0"/>
              </a:rPr>
              <a:t>CdS</a:t>
            </a:r>
            <a:r>
              <a:rPr lang="en-US" dirty="0">
                <a:solidFill>
                  <a:srgbClr val="333333"/>
                </a:solidFill>
                <a:latin typeface="Helvetica" charset="0"/>
                <a:ea typeface="Helvetica" charset="0"/>
                <a:cs typeface="Helvetica" charset="0"/>
              </a:rPr>
              <a:t> cells (they are made of Cadmium-Sulfide), light-dependent resistors (LDR), and </a:t>
            </a:r>
            <a:r>
              <a:rPr lang="en-US" dirty="0" err="1">
                <a:solidFill>
                  <a:srgbClr val="333333"/>
                </a:solidFill>
                <a:latin typeface="Helvetica" charset="0"/>
                <a:ea typeface="Helvetica" charset="0"/>
                <a:cs typeface="Helvetica" charset="0"/>
              </a:rPr>
              <a:t>photoresistors</a:t>
            </a:r>
            <a:r>
              <a:rPr lang="en-US" dirty="0" smtClean="0">
                <a:solidFill>
                  <a:srgbClr val="333333"/>
                </a:solidFill>
                <a:latin typeface="Helvetica" charset="0"/>
                <a:ea typeface="Helvetica" charset="0"/>
                <a:cs typeface="Helvetica" charset="0"/>
              </a:rPr>
              <a:t>.</a:t>
            </a:r>
          </a:p>
          <a:p>
            <a:endParaRPr lang="en-US" dirty="0">
              <a:solidFill>
                <a:srgbClr val="333333"/>
              </a:solidFill>
              <a:latin typeface="Helvetica" charset="0"/>
              <a:ea typeface="Helvetica" charset="0"/>
              <a:cs typeface="Helvetica" charset="0"/>
            </a:endParaRPr>
          </a:p>
          <a:p>
            <a:endParaRPr lang="en-US" dirty="0" smtClean="0">
              <a:solidFill>
                <a:srgbClr val="333333"/>
              </a:solidFill>
              <a:latin typeface="Helvetica" charset="0"/>
              <a:ea typeface="Helvetica" charset="0"/>
              <a:cs typeface="Helvetica" charset="0"/>
            </a:endParaRPr>
          </a:p>
          <a:p>
            <a:r>
              <a:rPr lang="en-US" dirty="0" smtClean="0">
                <a:solidFill>
                  <a:srgbClr val="333333"/>
                </a:solidFill>
                <a:latin typeface="Helvetica" charset="0"/>
                <a:ea typeface="Helvetica" charset="0"/>
                <a:cs typeface="Helvetica" charset="0"/>
              </a:rPr>
              <a:t>More info </a:t>
            </a:r>
            <a:r>
              <a:rPr lang="en-US" dirty="0" smtClean="0">
                <a:solidFill>
                  <a:srgbClr val="333333"/>
                </a:solidFill>
                <a:latin typeface="Helvetica" charset="0"/>
                <a:ea typeface="Helvetica" charset="0"/>
                <a:cs typeface="Helvetica" charset="0"/>
                <a:hlinkClick r:id="rId4"/>
              </a:rPr>
              <a:t>here</a:t>
            </a:r>
            <a:endParaRPr lang="en-GB" dirty="0">
              <a:latin typeface="Helvetica" charset="0"/>
              <a:ea typeface="Helvetica" charset="0"/>
              <a:cs typeface="Helvetica" charset="0"/>
            </a:endParaRPr>
          </a:p>
        </p:txBody>
      </p:sp>
      <p:sp>
        <p:nvSpPr>
          <p:cNvPr id="11" name="Rectangle 10"/>
          <p:cNvSpPr/>
          <p:nvPr/>
        </p:nvSpPr>
        <p:spPr>
          <a:xfrm>
            <a:off x="0" y="5885259"/>
            <a:ext cx="6787662" cy="369332"/>
          </a:xfrm>
          <a:prstGeom prst="rect">
            <a:avLst/>
          </a:prstGeom>
        </p:spPr>
        <p:txBody>
          <a:bodyPr wrap="square">
            <a:spAutoFit/>
          </a:bodyPr>
          <a:lstStyle/>
          <a:p>
            <a:r>
              <a:rPr lang="en-US" smtClean="0">
                <a:solidFill>
                  <a:srgbClr val="333333"/>
                </a:solidFill>
                <a:latin typeface="Helvetica" charset="0"/>
                <a:ea typeface="Helvetica" charset="0"/>
                <a:cs typeface="Helvetica" charset="0"/>
              </a:rPr>
              <a:t>You have one of these in your phone—what does it do?</a:t>
            </a:r>
            <a:endParaRPr lang="en-GB" dirty="0">
              <a:latin typeface="Helvetica" charset="0"/>
              <a:ea typeface="Helvetica" charset="0"/>
              <a:cs typeface="Helvetica" charset="0"/>
            </a:endParaRPr>
          </a:p>
        </p:txBody>
      </p:sp>
    </p:spTree>
    <p:extLst>
      <p:ext uri="{BB962C8B-B14F-4D97-AF65-F5344CB8AC3E}">
        <p14:creationId xmlns:p14="http://schemas.microsoft.com/office/powerpoint/2010/main" val="15207081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a:t>
            </a:r>
            <a:r>
              <a:rPr lang="en-US" sz="3200" b="1" spc="300" dirty="0" smtClean="0">
                <a:latin typeface="Helvetica Neue Light"/>
                <a:cs typeface="Helvetica Neue Light"/>
              </a:rPr>
              <a:t>light</a:t>
            </a:r>
            <a:endParaRPr lang="en-US" sz="3200" b="1" spc="300" dirty="0">
              <a:latin typeface="Helvetica Neue Light"/>
              <a:cs typeface="Helvetica Neue Light"/>
            </a:endParaRPr>
          </a:p>
        </p:txBody>
      </p:sp>
      <p:sp>
        <p:nvSpPr>
          <p:cNvPr id="4" name="Rectangle 3"/>
          <p:cNvSpPr/>
          <p:nvPr/>
        </p:nvSpPr>
        <p:spPr>
          <a:xfrm>
            <a:off x="158750" y="1294931"/>
            <a:ext cx="8326824" cy="369332"/>
          </a:xfrm>
          <a:prstGeom prst="rect">
            <a:avLst/>
          </a:prstGeom>
        </p:spPr>
        <p:txBody>
          <a:bodyPr wrap="square">
            <a:spAutoFit/>
          </a:bodyPr>
          <a:lstStyle/>
          <a:p>
            <a:r>
              <a:rPr lang="en-US" dirty="0" smtClean="0">
                <a:latin typeface="Helvetica Neue"/>
                <a:cs typeface="Helvetica Neue"/>
              </a:rPr>
              <a:t>Open the file </a:t>
            </a:r>
            <a:r>
              <a:rPr lang="en-US" dirty="0" err="1" smtClean="0">
                <a:latin typeface="Helvetica Neue"/>
                <a:cs typeface="Helvetica Neue"/>
              </a:rPr>
              <a:t>light_sensor.ino</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46"/>
          <a:stretch/>
        </p:blipFill>
        <p:spPr>
          <a:xfrm>
            <a:off x="1898171" y="1898724"/>
            <a:ext cx="4847982" cy="4304109"/>
          </a:xfrm>
          <a:prstGeom prst="rect">
            <a:avLst/>
          </a:prstGeom>
        </p:spPr>
      </p:pic>
    </p:spTree>
    <p:extLst>
      <p:ext uri="{BB962C8B-B14F-4D97-AF65-F5344CB8AC3E}">
        <p14:creationId xmlns:p14="http://schemas.microsoft.com/office/powerpoint/2010/main" val="19181811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a:t>
            </a:r>
            <a:r>
              <a:rPr lang="en-US" sz="3200" b="1" spc="300" dirty="0" smtClean="0">
                <a:latin typeface="Helvetica Neue Light"/>
                <a:cs typeface="Helvetica Neue Light"/>
              </a:rPr>
              <a:t>light</a:t>
            </a:r>
            <a:endParaRPr lang="en-US" sz="3200" b="1" spc="300" dirty="0">
              <a:latin typeface="Helvetica Neue Light"/>
              <a:cs typeface="Helvetica Neue Light"/>
            </a:endParaRPr>
          </a:p>
        </p:txBody>
      </p:sp>
      <p:sp>
        <p:nvSpPr>
          <p:cNvPr id="3" name="Rectangle 2"/>
          <p:cNvSpPr/>
          <p:nvPr/>
        </p:nvSpPr>
        <p:spPr>
          <a:xfrm>
            <a:off x="158750" y="1481851"/>
            <a:ext cx="8858250" cy="4801314"/>
          </a:xfrm>
          <a:prstGeom prst="rect">
            <a:avLst/>
          </a:prstGeom>
        </p:spPr>
        <p:txBody>
          <a:bodyPr wrap="square">
            <a:spAutoFit/>
          </a:bodyPr>
          <a:lstStyle/>
          <a:p>
            <a:r>
              <a:rPr lang="en-US" dirty="0" smtClean="0">
                <a:latin typeface="Helvetica Neue"/>
                <a:cs typeface="Helvetica Neue"/>
              </a:rPr>
              <a:t>Hit the compile button and upload the code to your </a:t>
            </a:r>
            <a:r>
              <a:rPr lang="en-US" dirty="0" err="1" smtClean="0">
                <a:latin typeface="Helvetica Neue"/>
                <a:cs typeface="Helvetica Neue"/>
              </a:rPr>
              <a:t>Arduino</a:t>
            </a:r>
            <a:r>
              <a:rPr lang="en-US" dirty="0" smtClean="0">
                <a:latin typeface="Helvetica Neue"/>
                <a:cs typeface="Helvetica Neue"/>
              </a:rPr>
              <a:t>.</a:t>
            </a:r>
          </a:p>
          <a:p>
            <a:endParaRPr lang="en-US" dirty="0">
              <a:latin typeface="Helvetica Neue"/>
              <a:cs typeface="Helvetica Neue"/>
            </a:endParaRPr>
          </a:p>
          <a:p>
            <a:r>
              <a:rPr lang="en-US" dirty="0" smtClean="0">
                <a:latin typeface="Helvetica Neue"/>
                <a:cs typeface="Helvetica Neue"/>
              </a:rPr>
              <a:t>Your code has uploaded, and you are flapping your hand back and forth in front of </a:t>
            </a:r>
            <a:r>
              <a:rPr lang="en-US" dirty="0" smtClean="0">
                <a:latin typeface="Helvetica Neue"/>
                <a:cs typeface="Helvetica Neue"/>
              </a:rPr>
              <a:t>the light sensor. But </a:t>
            </a:r>
            <a:r>
              <a:rPr lang="en-US" dirty="0" smtClean="0">
                <a:latin typeface="Helvetica Neue"/>
                <a:cs typeface="Helvetica Neue"/>
              </a:rPr>
              <a:t>how do you know that it is working?</a:t>
            </a:r>
          </a:p>
          <a:p>
            <a:endParaRPr lang="en-US" dirty="0">
              <a:latin typeface="Helvetica Neue"/>
              <a:cs typeface="Helvetica Neue"/>
            </a:endParaRPr>
          </a:p>
          <a:p>
            <a:r>
              <a:rPr lang="en-US" dirty="0" smtClean="0">
                <a:latin typeface="Helvetica Neue"/>
                <a:cs typeface="Helvetica Neue"/>
              </a:rPr>
              <a:t>The lines at the very bottom of the code print the values measure by the sensor to the </a:t>
            </a:r>
            <a:r>
              <a:rPr lang="en-US" b="1" dirty="0" smtClean="0">
                <a:latin typeface="Helvetica Neue"/>
                <a:cs typeface="Helvetica Neue"/>
              </a:rPr>
              <a:t>Serial Monitor</a:t>
            </a:r>
            <a:r>
              <a:rPr lang="en-US" dirty="0" smtClean="0">
                <a:latin typeface="Helvetica Neue"/>
                <a:cs typeface="Helvetica Neue"/>
              </a:rPr>
              <a:t>. </a:t>
            </a:r>
          </a:p>
          <a:p>
            <a:endParaRPr lang="en-US" dirty="0">
              <a:latin typeface="Helvetica Neue"/>
              <a:cs typeface="Helvetica Neue"/>
            </a:endParaRPr>
          </a:p>
          <a:p>
            <a:r>
              <a:rPr lang="en-US" dirty="0" smtClean="0">
                <a:latin typeface="Helvetica Neue"/>
                <a:cs typeface="Helvetica Neue"/>
              </a:rPr>
              <a:t>		Press this button in the </a:t>
            </a:r>
            <a:r>
              <a:rPr lang="en-US" dirty="0" err="1" smtClean="0">
                <a:latin typeface="Helvetica Neue"/>
                <a:cs typeface="Helvetica Neue"/>
              </a:rPr>
              <a:t>Arduino</a:t>
            </a:r>
            <a:r>
              <a:rPr lang="en-US" dirty="0" smtClean="0">
                <a:latin typeface="Helvetica Neue"/>
                <a:cs typeface="Helvetica Neue"/>
              </a:rPr>
              <a:t> IDE to open the serial monitor.</a:t>
            </a:r>
          </a:p>
          <a:p>
            <a:endParaRPr lang="en-US" dirty="0">
              <a:latin typeface="Helvetica Neue"/>
              <a:cs typeface="Helvetica Neue"/>
            </a:endParaRPr>
          </a:p>
          <a:p>
            <a:endParaRPr lang="en-US" dirty="0" smtClean="0">
              <a:latin typeface="Helvetica Neue"/>
              <a:cs typeface="Helvetica Neue"/>
            </a:endParaRPr>
          </a:p>
          <a:p>
            <a:endParaRPr lang="en-US" dirty="0" smtClean="0">
              <a:latin typeface="Helvetica Neue"/>
              <a:cs typeface="Helvetica Neue"/>
            </a:endParaRPr>
          </a:p>
          <a:p>
            <a:r>
              <a:rPr lang="en-US" dirty="0" smtClean="0">
                <a:latin typeface="Helvetica Neue"/>
                <a:cs typeface="Helvetica Neue"/>
              </a:rPr>
              <a:t>If </a:t>
            </a:r>
            <a:r>
              <a:rPr lang="en-US" dirty="0" smtClean="0">
                <a:latin typeface="Helvetica Neue"/>
                <a:cs typeface="Helvetica Neue"/>
              </a:rPr>
              <a:t>weird symbols are appearing, check that the baud rate is </a:t>
            </a:r>
            <a:r>
              <a:rPr lang="en-US" dirty="0" smtClean="0">
                <a:latin typeface="Helvetica Neue"/>
                <a:cs typeface="Helvetica Neue"/>
              </a:rPr>
              <a:t>9600 in </a:t>
            </a:r>
            <a:r>
              <a:rPr lang="en-US" dirty="0" smtClean="0">
                <a:latin typeface="Helvetica Neue"/>
                <a:cs typeface="Helvetica Neue"/>
              </a:rPr>
              <a:t>the dropdown menu. Don’t worry, you don’t need to understand </a:t>
            </a:r>
          </a:p>
          <a:p>
            <a:r>
              <a:rPr lang="en-US" dirty="0" smtClean="0">
                <a:latin typeface="Helvetica Neue"/>
                <a:cs typeface="Helvetica Neue"/>
              </a:rPr>
              <a:t>this for now.</a:t>
            </a:r>
          </a:p>
          <a:p>
            <a:endParaRPr lang="en-US" dirty="0">
              <a:latin typeface="Helvetica Neue"/>
              <a:cs typeface="Helvetica Neue"/>
            </a:endParaRPr>
          </a:p>
          <a:p>
            <a:r>
              <a:rPr lang="en-US" dirty="0" smtClean="0"/>
              <a:t>			</a:t>
            </a:r>
            <a:endParaRPr lang="en-US" dirty="0"/>
          </a:p>
        </p:txBody>
      </p:sp>
      <p:pic>
        <p:nvPicPr>
          <p:cNvPr id="2" name="Picture 1"/>
          <p:cNvPicPr>
            <a:picLocks noChangeAspect="1"/>
          </p:cNvPicPr>
          <p:nvPr/>
        </p:nvPicPr>
        <p:blipFill>
          <a:blip r:embed="rId3"/>
          <a:stretch>
            <a:fillRect/>
          </a:stretch>
        </p:blipFill>
        <p:spPr>
          <a:xfrm>
            <a:off x="287391" y="3879750"/>
            <a:ext cx="794951" cy="763153"/>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7878"/>
          <a:stretch/>
        </p:blipFill>
        <p:spPr>
          <a:xfrm>
            <a:off x="6381750" y="5064369"/>
            <a:ext cx="2762250" cy="1793631"/>
          </a:xfrm>
          <a:prstGeom prst="rect">
            <a:avLst/>
          </a:prstGeom>
        </p:spPr>
      </p:pic>
    </p:spTree>
    <p:extLst>
      <p:ext uri="{BB962C8B-B14F-4D97-AF65-F5344CB8AC3E}">
        <p14:creationId xmlns:p14="http://schemas.microsoft.com/office/powerpoint/2010/main" val="2092647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a:t>
            </a:r>
            <a:r>
              <a:rPr lang="en-US" sz="3200" b="1" spc="300" dirty="0" smtClean="0">
                <a:latin typeface="Helvetica Neue Light"/>
                <a:cs typeface="Helvetica Neue Light"/>
              </a:rPr>
              <a:t>light</a:t>
            </a:r>
            <a:endParaRPr lang="en-US" sz="3200" b="1" spc="300" dirty="0">
              <a:latin typeface="Helvetica Neue Light"/>
              <a:cs typeface="Helvetica Neue Light"/>
            </a:endParaRPr>
          </a:p>
        </p:txBody>
      </p:sp>
      <p:sp>
        <p:nvSpPr>
          <p:cNvPr id="3" name="Rectangle 2"/>
          <p:cNvSpPr/>
          <p:nvPr/>
        </p:nvSpPr>
        <p:spPr>
          <a:xfrm>
            <a:off x="158750" y="1481851"/>
            <a:ext cx="8858250" cy="923330"/>
          </a:xfrm>
          <a:prstGeom prst="rect">
            <a:avLst/>
          </a:prstGeom>
        </p:spPr>
        <p:txBody>
          <a:bodyPr wrap="square">
            <a:spAutoFit/>
          </a:bodyPr>
          <a:lstStyle/>
          <a:p>
            <a:r>
              <a:rPr lang="en-US" dirty="0" smtClean="0">
                <a:latin typeface="Helvetica Neue"/>
                <a:cs typeface="Helvetica Neue"/>
              </a:rPr>
              <a:t>If everything has gone smoothly, you should see values appear in the window like so:</a:t>
            </a:r>
          </a:p>
          <a:p>
            <a:endParaRPr lang="en-US" dirty="0">
              <a:latin typeface="Helvetica Neue"/>
              <a:cs typeface="Helvetica Neue"/>
            </a:endParaRPr>
          </a:p>
          <a:p>
            <a:r>
              <a:rPr lang="en-US" dirty="0" smtClean="0"/>
              <a:t>			</a:t>
            </a:r>
            <a:endParaRPr lang="en-US" dirty="0"/>
          </a:p>
        </p:txBody>
      </p:sp>
      <p:sp>
        <p:nvSpPr>
          <p:cNvPr id="8" name="Rectangle 7"/>
          <p:cNvSpPr/>
          <p:nvPr/>
        </p:nvSpPr>
        <p:spPr>
          <a:xfrm>
            <a:off x="142875" y="6112466"/>
            <a:ext cx="8858250" cy="646331"/>
          </a:xfrm>
          <a:prstGeom prst="rect">
            <a:avLst/>
          </a:prstGeom>
        </p:spPr>
        <p:txBody>
          <a:bodyPr wrap="square">
            <a:spAutoFit/>
          </a:bodyPr>
          <a:lstStyle/>
          <a:p>
            <a:r>
              <a:rPr lang="en-US" dirty="0" smtClean="0">
                <a:latin typeface="Helvetica Neue"/>
                <a:cs typeface="Helvetica Neue"/>
              </a:rPr>
              <a:t>Try making it lighter and darker, what do the values do? </a:t>
            </a:r>
            <a:endParaRPr lang="en-US" dirty="0">
              <a:latin typeface="Helvetica Neue"/>
              <a:cs typeface="Helvetica Neue"/>
            </a:endParaRPr>
          </a:p>
          <a:p>
            <a:r>
              <a:rPr lang="en-US" dirty="0" smtClean="0"/>
              <a:t>			</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92" y="1920070"/>
            <a:ext cx="6916615" cy="4557525"/>
          </a:xfrm>
          <a:prstGeom prst="rect">
            <a:avLst/>
          </a:prstGeom>
        </p:spPr>
      </p:pic>
    </p:spTree>
    <p:extLst>
      <p:ext uri="{BB962C8B-B14F-4D97-AF65-F5344CB8AC3E}">
        <p14:creationId xmlns:p14="http://schemas.microsoft.com/office/powerpoint/2010/main" val="19339984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a:t>
            </a:r>
            <a:r>
              <a:rPr lang="en-US" sz="3200" b="1" spc="300" dirty="0" smtClean="0">
                <a:latin typeface="Helvetica Neue Light"/>
                <a:cs typeface="Helvetica Neue Light"/>
              </a:rPr>
              <a:t>light</a:t>
            </a:r>
            <a:endParaRPr lang="en-US" sz="3200" b="1" spc="300" dirty="0">
              <a:latin typeface="Helvetica Neue Light"/>
              <a:cs typeface="Helvetica Neue Light"/>
            </a:endParaRPr>
          </a:p>
        </p:txBody>
      </p:sp>
      <p:sp>
        <p:nvSpPr>
          <p:cNvPr id="3" name="Rectangle 2"/>
          <p:cNvSpPr/>
          <p:nvPr/>
        </p:nvSpPr>
        <p:spPr>
          <a:xfrm>
            <a:off x="158750" y="1481851"/>
            <a:ext cx="8858250" cy="2585323"/>
          </a:xfrm>
          <a:prstGeom prst="rect">
            <a:avLst/>
          </a:prstGeom>
        </p:spPr>
        <p:txBody>
          <a:bodyPr wrap="square">
            <a:spAutoFit/>
          </a:bodyPr>
          <a:lstStyle/>
          <a:p>
            <a:r>
              <a:rPr lang="en-US" dirty="0" smtClean="0">
                <a:latin typeface="Helvetica" charset="0"/>
                <a:ea typeface="Helvetica" charset="0"/>
                <a:cs typeface="Helvetica" charset="0"/>
              </a:rPr>
              <a:t>The algorithm below converts the raw data collected from the Arduino into a ‘lux’ value—which is a  </a:t>
            </a:r>
            <a:r>
              <a:rPr lang="en-US" dirty="0">
                <a:latin typeface="Helvetica" charset="0"/>
                <a:ea typeface="Helvetica" charset="0"/>
                <a:cs typeface="Helvetica" charset="0"/>
              </a:rPr>
              <a:t>the SI unit of illuminance, equal to one lumen per square </a:t>
            </a:r>
            <a:r>
              <a:rPr lang="en-US" dirty="0" err="1" smtClean="0">
                <a:latin typeface="Helvetica" charset="0"/>
                <a:ea typeface="Helvetica" charset="0"/>
                <a:cs typeface="Helvetica" charset="0"/>
              </a:rPr>
              <a:t>metre</a:t>
            </a:r>
            <a:r>
              <a:rPr lang="en-US" dirty="0" smtClean="0">
                <a:latin typeface="Helvetica" charset="0"/>
                <a:ea typeface="Helvetica" charset="0"/>
                <a:cs typeface="Helvetica" charset="0"/>
              </a:rPr>
              <a:t>.</a:t>
            </a:r>
          </a:p>
          <a:p>
            <a:endParaRPr lang="en-US" dirty="0">
              <a:latin typeface="Helvetica" charset="0"/>
              <a:ea typeface="Helvetica" charset="0"/>
              <a:cs typeface="Helvetica" charset="0"/>
            </a:endParaRPr>
          </a:p>
          <a:p>
            <a:r>
              <a:rPr lang="en-US" dirty="0" smtClean="0">
                <a:latin typeface="Helvetica" charset="0"/>
                <a:ea typeface="Helvetica" charset="0"/>
                <a:cs typeface="Helvetica" charset="0"/>
              </a:rPr>
              <a:t>This first line calculates a value for the voltage being read into the microcontroller.</a:t>
            </a:r>
          </a:p>
          <a:p>
            <a:endParaRPr lang="en-US" dirty="0">
              <a:latin typeface="Helvetica" charset="0"/>
              <a:ea typeface="Helvetica" charset="0"/>
              <a:cs typeface="Helvetica" charset="0"/>
            </a:endParaRPr>
          </a:p>
          <a:p>
            <a:r>
              <a:rPr lang="en-US" dirty="0" smtClean="0">
                <a:latin typeface="Helvetica" charset="0"/>
                <a:ea typeface="Helvetica" charset="0"/>
                <a:cs typeface="Helvetica" charset="0"/>
              </a:rPr>
              <a:t>This is then converted into micro amps using the equation </a:t>
            </a:r>
          </a:p>
          <a:p>
            <a:endParaRPr lang="en-US" dirty="0">
              <a:latin typeface="Helvetica" charset="0"/>
              <a:ea typeface="Helvetica" charset="0"/>
              <a:cs typeface="Helvetica" charset="0"/>
            </a:endParaRPr>
          </a:p>
          <a:p>
            <a:r>
              <a:rPr lang="en-US" i="1" dirty="0" smtClean="0">
                <a:latin typeface="Helvetica" charset="0"/>
                <a:ea typeface="Helvetica" charset="0"/>
                <a:cs typeface="Helvetica" charset="0"/>
              </a:rPr>
              <a:t>Amps = Voltage * Resistance.</a:t>
            </a:r>
            <a:endParaRPr lang="en-US" i="1" dirty="0" smtClean="0">
              <a:latin typeface="Helvetica" charset="0"/>
              <a:ea typeface="Helvetica" charset="0"/>
              <a:cs typeface="Helvetica" charset="0"/>
            </a:endParaRPr>
          </a:p>
          <a:p>
            <a:r>
              <a:rPr lang="en-US" dirty="0" smtClean="0">
                <a:latin typeface="Helvetica" charset="0"/>
                <a:ea typeface="Helvetica" charset="0"/>
                <a:cs typeface="Helvetica" charset="0"/>
              </a:rPr>
              <a:t>			</a:t>
            </a:r>
            <a:endParaRPr lang="en-US" dirty="0">
              <a:latin typeface="Helvetica" charset="0"/>
              <a:ea typeface="Helvetica" charset="0"/>
              <a:cs typeface="Helvetica" charset="0"/>
            </a:endParaRPr>
          </a:p>
        </p:txBody>
      </p:sp>
      <p:sp>
        <p:nvSpPr>
          <p:cNvPr id="8" name="Rectangle 7"/>
          <p:cNvSpPr/>
          <p:nvPr/>
        </p:nvSpPr>
        <p:spPr>
          <a:xfrm>
            <a:off x="142875" y="6112466"/>
            <a:ext cx="8858250" cy="646331"/>
          </a:xfrm>
          <a:prstGeom prst="rect">
            <a:avLst/>
          </a:prstGeom>
        </p:spPr>
        <p:txBody>
          <a:bodyPr wrap="square">
            <a:spAutoFit/>
          </a:bodyPr>
          <a:lstStyle/>
          <a:p>
            <a:r>
              <a:rPr lang="en-US" dirty="0" smtClean="0">
                <a:latin typeface="Helvetica Neue"/>
                <a:cs typeface="Helvetica Neue"/>
              </a:rPr>
              <a:t>Try making it lighter and darker, what do the values do? </a:t>
            </a:r>
            <a:endParaRPr lang="en-US" dirty="0">
              <a:latin typeface="Helvetica Neue"/>
              <a:cs typeface="Helvetica Neue"/>
            </a:endParaRPr>
          </a:p>
          <a:p>
            <a:r>
              <a:rPr lang="en-US" dirty="0" smtClean="0"/>
              <a:t>			</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505"/>
          <a:stretch/>
        </p:blipFill>
        <p:spPr>
          <a:xfrm>
            <a:off x="1606550" y="4294899"/>
            <a:ext cx="5930900" cy="1139887"/>
          </a:xfrm>
          <a:prstGeom prst="rect">
            <a:avLst/>
          </a:prstGeom>
        </p:spPr>
      </p:pic>
    </p:spTree>
    <p:extLst>
      <p:ext uri="{BB962C8B-B14F-4D97-AF65-F5344CB8AC3E}">
        <p14:creationId xmlns:p14="http://schemas.microsoft.com/office/powerpoint/2010/main" val="284818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a:t>
            </a:r>
            <a:r>
              <a:rPr lang="en-US" sz="3200" b="1" spc="300" dirty="0" smtClean="0">
                <a:latin typeface="Helvetica Neue Light"/>
                <a:cs typeface="Helvetica Neue Light"/>
              </a:rPr>
              <a:t>light</a:t>
            </a:r>
            <a:endParaRPr lang="en-US" sz="3200" b="1" spc="300" dirty="0">
              <a:latin typeface="Helvetica Neue Light"/>
              <a:cs typeface="Helvetica Neue Light"/>
            </a:endParaRPr>
          </a:p>
        </p:txBody>
      </p:sp>
      <p:sp>
        <p:nvSpPr>
          <p:cNvPr id="3" name="Rectangle 2"/>
          <p:cNvSpPr/>
          <p:nvPr/>
        </p:nvSpPr>
        <p:spPr>
          <a:xfrm>
            <a:off x="158750" y="1481851"/>
            <a:ext cx="8858250" cy="1477328"/>
          </a:xfrm>
          <a:prstGeom prst="rect">
            <a:avLst/>
          </a:prstGeom>
        </p:spPr>
        <p:txBody>
          <a:bodyPr wrap="square">
            <a:spAutoFit/>
          </a:bodyPr>
          <a:lstStyle/>
          <a:p>
            <a:r>
              <a:rPr lang="en-US" dirty="0" smtClean="0">
                <a:latin typeface="Helvetica" charset="0"/>
                <a:ea typeface="Helvetica" charset="0"/>
                <a:cs typeface="Helvetica" charset="0"/>
              </a:rPr>
              <a:t>From this graph in the sensor’s </a:t>
            </a:r>
            <a:r>
              <a:rPr lang="en-US" dirty="0" smtClean="0">
                <a:latin typeface="Helvetica" charset="0"/>
                <a:ea typeface="Helvetica" charset="0"/>
                <a:cs typeface="Helvetica" charset="0"/>
                <a:hlinkClick r:id="rId3"/>
              </a:rPr>
              <a:t>datasheet </a:t>
            </a:r>
            <a:r>
              <a:rPr lang="en-US" dirty="0" smtClean="0">
                <a:latin typeface="Helvetica" charset="0"/>
                <a:ea typeface="Helvetica" charset="0"/>
                <a:cs typeface="Helvetica" charset="0"/>
              </a:rPr>
              <a:t>I see that for around 100uA the luminance is 500 lux. So I calculate the luminance through multiplying the </a:t>
            </a:r>
            <a:r>
              <a:rPr lang="en-US" dirty="0" err="1" smtClean="0">
                <a:latin typeface="Helvetica" charset="0"/>
                <a:ea typeface="Helvetica" charset="0"/>
                <a:cs typeface="Helvetica" charset="0"/>
              </a:rPr>
              <a:t>microamps</a:t>
            </a:r>
            <a:r>
              <a:rPr lang="en-US" dirty="0" smtClean="0">
                <a:latin typeface="Helvetica" charset="0"/>
                <a:ea typeface="Helvetica" charset="0"/>
                <a:cs typeface="Helvetica" charset="0"/>
              </a:rPr>
              <a:t> by 5. </a:t>
            </a:r>
          </a:p>
          <a:p>
            <a:endParaRPr lang="en-US" i="1" dirty="0">
              <a:latin typeface="Helvetica" charset="0"/>
              <a:ea typeface="Helvetica" charset="0"/>
              <a:cs typeface="Helvetica" charset="0"/>
            </a:endParaRPr>
          </a:p>
          <a:p>
            <a:r>
              <a:rPr lang="en-US" i="1" dirty="0" smtClean="0">
                <a:latin typeface="Helvetica" charset="0"/>
                <a:ea typeface="Helvetica" charset="0"/>
                <a:cs typeface="Helvetica" charset="0"/>
              </a:rPr>
              <a:t>How accurate is my algorithm? To what extent do you trust it?</a:t>
            </a:r>
          </a:p>
          <a:p>
            <a:r>
              <a:rPr lang="en-US" dirty="0" smtClean="0">
                <a:latin typeface="Helvetica" charset="0"/>
                <a:ea typeface="Helvetica" charset="0"/>
                <a:cs typeface="Helvetica" charset="0"/>
              </a:rPr>
              <a:t>			</a:t>
            </a:r>
            <a:endParaRPr lang="en-US" dirty="0">
              <a:latin typeface="Helvetica" charset="0"/>
              <a:ea typeface="Helvetica" charset="0"/>
              <a:cs typeface="Helvetica" charset="0"/>
            </a:endParaRPr>
          </a:p>
        </p:txBody>
      </p:sp>
      <p:sp>
        <p:nvSpPr>
          <p:cNvPr id="8" name="Rectangle 7"/>
          <p:cNvSpPr/>
          <p:nvPr/>
        </p:nvSpPr>
        <p:spPr>
          <a:xfrm>
            <a:off x="142875" y="6112466"/>
            <a:ext cx="8858250" cy="646331"/>
          </a:xfrm>
          <a:prstGeom prst="rect">
            <a:avLst/>
          </a:prstGeom>
        </p:spPr>
        <p:txBody>
          <a:bodyPr wrap="square">
            <a:spAutoFit/>
          </a:bodyPr>
          <a:lstStyle/>
          <a:p>
            <a:r>
              <a:rPr lang="en-US" dirty="0" smtClean="0">
                <a:latin typeface="Helvetica Neue"/>
                <a:cs typeface="Helvetica Neue"/>
              </a:rPr>
              <a:t>Test this algorithm. Is it working?</a:t>
            </a:r>
            <a:endParaRPr lang="en-US" dirty="0">
              <a:latin typeface="Helvetica Neue"/>
              <a:cs typeface="Helvetica Neue"/>
            </a:endParaRPr>
          </a:p>
          <a:p>
            <a:r>
              <a:rPr lang="en-US" dirty="0" smtClean="0"/>
              <a:t>			</a:t>
            </a:r>
            <a:endParaRPr lang="en-US"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9122"/>
          <a:stretch/>
        </p:blipFill>
        <p:spPr>
          <a:xfrm>
            <a:off x="2292350" y="3186904"/>
            <a:ext cx="4559300" cy="2654542"/>
          </a:xfrm>
          <a:prstGeom prst="rect">
            <a:avLst/>
          </a:prstGeom>
        </p:spPr>
      </p:pic>
      <p:sp>
        <p:nvSpPr>
          <p:cNvPr id="6" name="TextBox 5"/>
          <p:cNvSpPr txBox="1"/>
          <p:nvPr/>
        </p:nvSpPr>
        <p:spPr>
          <a:xfrm>
            <a:off x="6049108" y="6377354"/>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15710684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310684"/>
            <a:ext cx="8858250" cy="3970318"/>
          </a:xfrm>
          <a:prstGeom prst="rect">
            <a:avLst/>
          </a:prstGeom>
        </p:spPr>
        <p:txBody>
          <a:bodyPr wrap="square" anchor="ctr">
            <a:spAutoFit/>
          </a:bodyPr>
          <a:lstStyle/>
          <a:p>
            <a:r>
              <a:rPr lang="en-US" dirty="0">
                <a:latin typeface="Helvetica Neue"/>
                <a:cs typeface="Helvetica Neue"/>
              </a:rPr>
              <a:t>The </a:t>
            </a:r>
            <a:r>
              <a:rPr lang="en-US" dirty="0" err="1">
                <a:latin typeface="Helvetica Neue"/>
                <a:cs typeface="Helvetica Neue"/>
              </a:rPr>
              <a:t>Arduino</a:t>
            </a:r>
            <a:r>
              <a:rPr lang="en-US" dirty="0">
                <a:latin typeface="Helvetica Neue"/>
                <a:cs typeface="Helvetica Neue"/>
              </a:rPr>
              <a:t> is a tool known as a </a:t>
            </a:r>
            <a:r>
              <a:rPr lang="en-US" b="1" dirty="0">
                <a:latin typeface="Helvetica Neue"/>
                <a:cs typeface="Helvetica Neue"/>
              </a:rPr>
              <a:t>microcontroller; </a:t>
            </a:r>
            <a:r>
              <a:rPr lang="en-US" dirty="0">
                <a:latin typeface="Helvetica Neue"/>
                <a:cs typeface="Helvetica Neue"/>
              </a:rPr>
              <a:t>it is basically a device that you can use externally from, or in conjunction with a computer to sense and control physical inputs and outputs. With a focus on enhancing interactivity, the </a:t>
            </a:r>
            <a:r>
              <a:rPr lang="en-US" dirty="0" err="1">
                <a:latin typeface="Helvetica Neue"/>
                <a:cs typeface="Helvetica Neue"/>
              </a:rPr>
              <a:t>Arduino</a:t>
            </a:r>
            <a:r>
              <a:rPr lang="en-US" dirty="0">
                <a:latin typeface="Helvetica Neue"/>
                <a:cs typeface="Helvetica Neue"/>
              </a:rPr>
              <a:t> can be used as a standalone device, or interfaced with your computer to control other software packages.</a:t>
            </a:r>
            <a:endParaRPr lang="en-GB" dirty="0">
              <a:latin typeface="Helvetica Neue"/>
              <a:cs typeface="Helvetica Neue"/>
            </a:endParaRPr>
          </a:p>
          <a:p>
            <a:r>
              <a:rPr lang="en-US" dirty="0">
                <a:latin typeface="Helvetica Neue"/>
                <a:cs typeface="Helvetica Neue"/>
              </a:rPr>
              <a:t> </a:t>
            </a:r>
            <a:endParaRPr lang="en-GB" dirty="0">
              <a:latin typeface="Helvetica Neue"/>
              <a:cs typeface="Helvetica Neue"/>
            </a:endParaRPr>
          </a:p>
          <a:p>
            <a:r>
              <a:rPr lang="en-US" dirty="0">
                <a:latin typeface="Helvetica Neue"/>
                <a:cs typeface="Helvetica Neue"/>
              </a:rPr>
              <a:t>You can buy </a:t>
            </a:r>
            <a:r>
              <a:rPr lang="en-US" dirty="0" err="1">
                <a:latin typeface="Helvetica Neue"/>
                <a:cs typeface="Helvetica Neue"/>
              </a:rPr>
              <a:t>Arduinos</a:t>
            </a:r>
            <a:r>
              <a:rPr lang="en-US" dirty="0">
                <a:latin typeface="Helvetica Neue"/>
                <a:cs typeface="Helvetica Neue"/>
              </a:rPr>
              <a:t> pre-assembled, there are also many variations of the </a:t>
            </a:r>
            <a:r>
              <a:rPr lang="en-US" dirty="0" err="1">
                <a:latin typeface="Helvetica Neue"/>
                <a:cs typeface="Helvetica Neue"/>
              </a:rPr>
              <a:t>Arduino</a:t>
            </a:r>
            <a:r>
              <a:rPr lang="en-US" dirty="0">
                <a:latin typeface="Helvetica Neue"/>
                <a:cs typeface="Helvetica Neue"/>
              </a:rPr>
              <a:t>, known as clones, that you can assemble yourself. To support the physical side of the </a:t>
            </a:r>
            <a:r>
              <a:rPr lang="en-US" dirty="0" err="1">
                <a:latin typeface="Helvetica Neue"/>
                <a:cs typeface="Helvetica Neue"/>
              </a:rPr>
              <a:t>Arduino</a:t>
            </a:r>
            <a:r>
              <a:rPr lang="en-US" dirty="0">
                <a:latin typeface="Helvetica Neue"/>
                <a:cs typeface="Helvetica Neue"/>
              </a:rPr>
              <a:t>, there is a free and open source </a:t>
            </a:r>
            <a:r>
              <a:rPr lang="en-US" dirty="0" smtClean="0">
                <a:latin typeface="Helvetica Neue"/>
                <a:cs typeface="Helvetica Neue"/>
              </a:rPr>
              <a:t>software that </a:t>
            </a:r>
            <a:r>
              <a:rPr lang="en-US" dirty="0">
                <a:latin typeface="Helvetica Neue"/>
                <a:cs typeface="Helvetica Neue"/>
              </a:rPr>
              <a:t>allows you to easily program the microcontroller.</a:t>
            </a:r>
            <a:endParaRPr lang="en-GB" dirty="0">
              <a:latin typeface="Helvetica Neue"/>
              <a:cs typeface="Helvetica Neue"/>
            </a:endParaRPr>
          </a:p>
          <a:p>
            <a:endParaRPr lang="en-US" dirty="0">
              <a:latin typeface="Helvetica Neue"/>
              <a:cs typeface="Helvetica Neue"/>
            </a:endParaRPr>
          </a:p>
          <a:p>
            <a:endParaRPr lang="en-US" dirty="0" smtClean="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err="1" smtClean="0">
                <a:latin typeface="Helvetica Neue Light"/>
                <a:cs typeface="Helvetica Neue Light"/>
              </a:rPr>
              <a:t>Arduino</a:t>
            </a:r>
            <a:r>
              <a:rPr lang="en-US" sz="3200" b="1" spc="300" dirty="0" smtClean="0">
                <a:latin typeface="Helvetica Neue Light"/>
                <a:cs typeface="Helvetica Neue Light"/>
              </a:rPr>
              <a:t> Intro</a:t>
            </a:r>
            <a:endParaRPr lang="en-US" sz="3200" b="1" spc="300" dirty="0">
              <a:latin typeface="Helvetica Neue Light"/>
              <a:cs typeface="Helvetica Neue Light"/>
            </a:endParaRPr>
          </a:p>
        </p:txBody>
      </p:sp>
      <p:pic>
        <p:nvPicPr>
          <p:cNvPr id="6" name="Picture 5" descr="Macintosh HD:private:var:folders:8h:5_swyvgx6vs0hvd_7j4q3z9h0000gn:T:TemporaryItems:720px-Arduino_Logo.svg.png"/>
          <p:cNvPicPr/>
          <p:nvPr/>
        </p:nvPicPr>
        <p:blipFill>
          <a:blip r:embed="rId2">
            <a:alphaModFix amt="22000"/>
            <a:extLst>
              <a:ext uri="{28A0092B-C50C-407E-A947-70E740481C1C}">
                <a14:useLocalDpi xmlns:a14="http://schemas.microsoft.com/office/drawing/2010/main" val="0"/>
              </a:ext>
            </a:extLst>
          </a:blip>
          <a:srcRect/>
          <a:stretch>
            <a:fillRect/>
          </a:stretch>
        </p:blipFill>
        <p:spPr bwMode="auto">
          <a:xfrm>
            <a:off x="5752728" y="4366602"/>
            <a:ext cx="2683510" cy="1828800"/>
          </a:xfrm>
          <a:prstGeom prst="rect">
            <a:avLst/>
          </a:prstGeom>
          <a:noFill/>
          <a:ln>
            <a:noFill/>
          </a:ln>
        </p:spPr>
      </p:pic>
    </p:spTree>
    <p:extLst>
      <p:ext uri="{BB962C8B-B14F-4D97-AF65-F5344CB8AC3E}">
        <p14:creationId xmlns:p14="http://schemas.microsoft.com/office/powerpoint/2010/main" val="5112376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a:t>
            </a:r>
            <a:r>
              <a:rPr lang="en-US" sz="3200" b="1" spc="300" dirty="0" smtClean="0">
                <a:latin typeface="Helvetica Neue Light"/>
                <a:cs typeface="Helvetica Neue Light"/>
              </a:rPr>
              <a:t>tilt</a:t>
            </a:r>
            <a:endParaRPr lang="en-US" sz="3200" b="1" spc="300" dirty="0">
              <a:latin typeface="Helvetica Neue Light"/>
              <a:cs typeface="Helvetica Neue Light"/>
            </a:endParaRPr>
          </a:p>
        </p:txBody>
      </p:sp>
      <p:sp>
        <p:nvSpPr>
          <p:cNvPr id="3" name="Rectangle 2"/>
          <p:cNvSpPr/>
          <p:nvPr/>
        </p:nvSpPr>
        <p:spPr>
          <a:xfrm>
            <a:off x="158750" y="1481851"/>
            <a:ext cx="8858250" cy="646331"/>
          </a:xfrm>
          <a:prstGeom prst="rect">
            <a:avLst/>
          </a:prstGeom>
        </p:spPr>
        <p:txBody>
          <a:bodyPr wrap="square">
            <a:spAutoFit/>
          </a:bodyPr>
          <a:lstStyle/>
          <a:p>
            <a:endParaRPr lang="en-US" dirty="0">
              <a:latin typeface="Helvetica Neue"/>
              <a:cs typeface="Helvetica Neue"/>
            </a:endParaRPr>
          </a:p>
          <a:p>
            <a:r>
              <a:rPr lang="en-US" dirty="0" smtClean="0"/>
              <a:t>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100" y="1739900"/>
            <a:ext cx="5245100" cy="3365500"/>
          </a:xfrm>
          <a:prstGeom prst="rect">
            <a:avLst/>
          </a:prstGeom>
        </p:spPr>
      </p:pic>
      <p:sp>
        <p:nvSpPr>
          <p:cNvPr id="11" name="Rectangle 10"/>
          <p:cNvSpPr/>
          <p:nvPr/>
        </p:nvSpPr>
        <p:spPr>
          <a:xfrm>
            <a:off x="265624" y="5846388"/>
            <a:ext cx="8751375" cy="646331"/>
          </a:xfrm>
          <a:prstGeom prst="rect">
            <a:avLst/>
          </a:prstGeom>
        </p:spPr>
        <p:txBody>
          <a:bodyPr wrap="square">
            <a:spAutoFit/>
          </a:bodyPr>
          <a:lstStyle/>
          <a:p>
            <a:r>
              <a:rPr lang="en-US" dirty="0" smtClean="0">
                <a:latin typeface="Helvetica Neue"/>
                <a:cs typeface="Helvetica Neue"/>
              </a:rPr>
              <a:t>Got to</a:t>
            </a:r>
            <a:r>
              <a:rPr lang="en-US" dirty="0" smtClean="0">
                <a:latin typeface="Helvetica Neue"/>
                <a:cs typeface="Helvetica Neue"/>
                <a:hlinkClick r:id="rId4"/>
              </a:rPr>
              <a:t> this </a:t>
            </a:r>
            <a:r>
              <a:rPr lang="en-US" dirty="0" smtClean="0">
                <a:latin typeface="Helvetica Neue"/>
                <a:cs typeface="Helvetica Neue"/>
              </a:rPr>
              <a:t>website for instructions on how to hook up your microcontroller and tilt sensor.</a:t>
            </a:r>
            <a:endParaRPr lang="en-US" dirty="0">
              <a:latin typeface="Helvetica Neue"/>
              <a:cs typeface="Helvetica Neue"/>
            </a:endParaRPr>
          </a:p>
        </p:txBody>
      </p:sp>
    </p:spTree>
    <p:extLst>
      <p:ext uri="{BB962C8B-B14F-4D97-AF65-F5344CB8AC3E}">
        <p14:creationId xmlns:p14="http://schemas.microsoft.com/office/powerpoint/2010/main" val="20989283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Measuring </a:t>
            </a:r>
            <a:r>
              <a:rPr lang="en-US" sz="3200" b="1" spc="300" dirty="0" smtClean="0">
                <a:latin typeface="Helvetica Neue Light"/>
                <a:cs typeface="Helvetica Neue Light"/>
              </a:rPr>
              <a:t>heart rate</a:t>
            </a:r>
            <a:endParaRPr lang="en-US" sz="3200" b="1" spc="300" dirty="0">
              <a:latin typeface="Helvetica Neue Light"/>
              <a:cs typeface="Helvetica Neue Light"/>
            </a:endParaRPr>
          </a:p>
        </p:txBody>
      </p:sp>
      <p:sp>
        <p:nvSpPr>
          <p:cNvPr id="3" name="Rectangle 2"/>
          <p:cNvSpPr/>
          <p:nvPr/>
        </p:nvSpPr>
        <p:spPr>
          <a:xfrm>
            <a:off x="158750" y="1481851"/>
            <a:ext cx="8858250" cy="923330"/>
          </a:xfrm>
          <a:prstGeom prst="rect">
            <a:avLst/>
          </a:prstGeom>
        </p:spPr>
        <p:txBody>
          <a:bodyPr wrap="square">
            <a:spAutoFit/>
          </a:bodyPr>
          <a:lstStyle/>
          <a:p>
            <a:endParaRPr lang="en-US" dirty="0" smtClean="0">
              <a:latin typeface="Helvetica Neue"/>
              <a:cs typeface="Helvetica Neue"/>
            </a:endParaRPr>
          </a:p>
          <a:p>
            <a:endParaRPr lang="en-US" dirty="0">
              <a:latin typeface="Helvetica Neue"/>
              <a:cs typeface="Helvetica Neue"/>
            </a:endParaRPr>
          </a:p>
          <a:p>
            <a:r>
              <a:rPr lang="en-US" dirty="0" smtClean="0"/>
              <a:t>			</a:t>
            </a:r>
            <a:endParaRPr lang="en-US" dirty="0"/>
          </a:p>
        </p:txBody>
      </p:sp>
      <p:sp>
        <p:nvSpPr>
          <p:cNvPr id="9" name="Rectangle 8"/>
          <p:cNvSpPr/>
          <p:nvPr/>
        </p:nvSpPr>
        <p:spPr>
          <a:xfrm>
            <a:off x="265624" y="5846388"/>
            <a:ext cx="8751375" cy="646331"/>
          </a:xfrm>
          <a:prstGeom prst="rect">
            <a:avLst/>
          </a:prstGeom>
        </p:spPr>
        <p:txBody>
          <a:bodyPr wrap="square">
            <a:spAutoFit/>
          </a:bodyPr>
          <a:lstStyle/>
          <a:p>
            <a:r>
              <a:rPr lang="en-US" dirty="0" smtClean="0">
                <a:latin typeface="Helvetica Neue"/>
                <a:cs typeface="Helvetica Neue"/>
              </a:rPr>
              <a:t>Got to </a:t>
            </a:r>
            <a:r>
              <a:rPr lang="en-US" dirty="0" smtClean="0">
                <a:latin typeface="Helvetica Neue"/>
                <a:cs typeface="Helvetica Neue"/>
                <a:hlinkClick r:id="rId3"/>
              </a:rPr>
              <a:t>this</a:t>
            </a:r>
            <a:r>
              <a:rPr lang="en-US" dirty="0" smtClean="0">
                <a:latin typeface="Helvetica Neue"/>
                <a:cs typeface="Helvetica Neue"/>
              </a:rPr>
              <a:t> website for instructions on how to hook up your microcontroller and pulse sensor.</a:t>
            </a:r>
            <a:endParaRPr lang="en-US" dirty="0">
              <a:latin typeface="Helvetica Neue"/>
              <a:cs typeface="Helvetica Neue"/>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000" y="2159000"/>
            <a:ext cx="2540000" cy="2540000"/>
          </a:xfrm>
          <a:prstGeom prst="rect">
            <a:avLst/>
          </a:prstGeom>
        </p:spPr>
      </p:pic>
    </p:spTree>
    <p:extLst>
      <p:ext uri="{BB962C8B-B14F-4D97-AF65-F5344CB8AC3E}">
        <p14:creationId xmlns:p14="http://schemas.microsoft.com/office/powerpoint/2010/main" val="4745357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Storing data</a:t>
            </a:r>
            <a:endParaRPr lang="en-US" sz="3200" b="1" spc="300" dirty="0">
              <a:latin typeface="Helvetica Neue Light"/>
              <a:cs typeface="Helvetica Neue Light"/>
            </a:endParaRPr>
          </a:p>
        </p:txBody>
      </p:sp>
      <p:sp>
        <p:nvSpPr>
          <p:cNvPr id="3" name="Rectangle 2"/>
          <p:cNvSpPr/>
          <p:nvPr/>
        </p:nvSpPr>
        <p:spPr>
          <a:xfrm>
            <a:off x="158750" y="1481851"/>
            <a:ext cx="8858250" cy="923330"/>
          </a:xfrm>
          <a:prstGeom prst="rect">
            <a:avLst/>
          </a:prstGeom>
        </p:spPr>
        <p:txBody>
          <a:bodyPr wrap="square">
            <a:spAutoFit/>
          </a:bodyPr>
          <a:lstStyle/>
          <a:p>
            <a:endParaRPr lang="en-US" dirty="0" smtClean="0">
              <a:latin typeface="Helvetica Neue"/>
              <a:cs typeface="Helvetica Neue"/>
            </a:endParaRPr>
          </a:p>
          <a:p>
            <a:endParaRPr lang="en-US" dirty="0">
              <a:latin typeface="Helvetica Neue"/>
              <a:cs typeface="Helvetica Neue"/>
            </a:endParaRPr>
          </a:p>
          <a:p>
            <a:r>
              <a:rPr lang="en-US" dirty="0" smtClean="0"/>
              <a:t>			</a:t>
            </a:r>
            <a:endParaRPr lang="en-US" dirty="0"/>
          </a:p>
        </p:txBody>
      </p:sp>
      <p:sp>
        <p:nvSpPr>
          <p:cNvPr id="6" name="Rectangle 5"/>
          <p:cNvSpPr/>
          <p:nvPr/>
        </p:nvSpPr>
        <p:spPr>
          <a:xfrm>
            <a:off x="59918" y="2027303"/>
            <a:ext cx="9084081" cy="2031325"/>
          </a:xfrm>
          <a:prstGeom prst="rect">
            <a:avLst/>
          </a:prstGeom>
        </p:spPr>
        <p:txBody>
          <a:bodyPr wrap="square">
            <a:spAutoFit/>
          </a:bodyPr>
          <a:lstStyle/>
          <a:p>
            <a:r>
              <a:rPr lang="en-US" dirty="0" smtClean="0">
                <a:solidFill>
                  <a:srgbClr val="333333"/>
                </a:solidFill>
                <a:latin typeface="Helvetica" charset="0"/>
                <a:ea typeface="Helvetica" charset="0"/>
                <a:cs typeface="Helvetica" charset="0"/>
              </a:rPr>
              <a:t>We can store the data we capture using our Arduino as a .csv file (remember Outwit hub?). Follow </a:t>
            </a:r>
            <a:r>
              <a:rPr lang="en-US" dirty="0" smtClean="0">
                <a:solidFill>
                  <a:srgbClr val="333333"/>
                </a:solidFill>
                <a:latin typeface="Helvetica" charset="0"/>
                <a:ea typeface="Helvetica" charset="0"/>
                <a:cs typeface="Helvetica" charset="0"/>
                <a:hlinkClick r:id="rId3" invalidUrl="https://learn.sparkfun.com/tutorials/terminal-basics/coolterm-windows-mac-linux]"/>
              </a:rPr>
              <a:t>these </a:t>
            </a:r>
            <a:r>
              <a:rPr lang="en-US" dirty="0" smtClean="0">
                <a:solidFill>
                  <a:srgbClr val="333333"/>
                </a:solidFill>
                <a:latin typeface="Helvetica" charset="0"/>
                <a:ea typeface="Helvetica" charset="0"/>
                <a:cs typeface="Helvetica" charset="0"/>
              </a:rPr>
              <a:t>instructions to capture your data to a file.</a:t>
            </a:r>
          </a:p>
          <a:p>
            <a:endParaRPr lang="en-US" dirty="0" smtClean="0">
              <a:solidFill>
                <a:srgbClr val="333333"/>
              </a:solidFill>
              <a:latin typeface="Helvetica" charset="0"/>
              <a:ea typeface="Helvetica" charset="0"/>
              <a:cs typeface="Helvetica" charset="0"/>
            </a:endParaRPr>
          </a:p>
          <a:p>
            <a:r>
              <a:rPr lang="en-US" dirty="0" smtClean="0">
                <a:solidFill>
                  <a:srgbClr val="333333"/>
                </a:solidFill>
                <a:latin typeface="Helvetica" charset="0"/>
                <a:ea typeface="Helvetica" charset="0"/>
                <a:cs typeface="Helvetica" charset="0"/>
              </a:rPr>
              <a:t>Remember, you need to select the port that your Arduino is connected to!</a:t>
            </a:r>
          </a:p>
          <a:p>
            <a:endParaRPr lang="en-US" dirty="0">
              <a:solidFill>
                <a:srgbClr val="333333"/>
              </a:solidFill>
              <a:latin typeface="Helvetica" charset="0"/>
              <a:ea typeface="Helvetica" charset="0"/>
              <a:cs typeface="Helvetica" charset="0"/>
            </a:endParaRPr>
          </a:p>
          <a:p>
            <a:r>
              <a:rPr lang="en-US" dirty="0" smtClean="0">
                <a:solidFill>
                  <a:srgbClr val="333333"/>
                </a:solidFill>
                <a:latin typeface="Helvetica" charset="0"/>
                <a:ea typeface="Helvetica" charset="0"/>
                <a:cs typeface="Helvetica" charset="0"/>
              </a:rPr>
              <a:t>How did you set the baud rate? </a:t>
            </a:r>
            <a:endParaRPr lang="en-US" dirty="0">
              <a:solidFill>
                <a:srgbClr val="333333"/>
              </a:solidFill>
              <a:latin typeface="Helvetica" charset="0"/>
              <a:ea typeface="Helvetica" charset="0"/>
              <a:cs typeface="Helvetica" charset="0"/>
            </a:endParaRPr>
          </a:p>
          <a:p>
            <a:endParaRPr lang="en-GB" dirty="0">
              <a:latin typeface="Helvetica" charset="0"/>
              <a:ea typeface="Helvetica" charset="0"/>
              <a:cs typeface="Helvetica"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902" y="3121331"/>
            <a:ext cx="4461695" cy="3736669"/>
          </a:xfrm>
          <a:prstGeom prst="rect">
            <a:avLst/>
          </a:prstGeom>
        </p:spPr>
      </p:pic>
    </p:spTree>
    <p:extLst>
      <p:ext uri="{BB962C8B-B14F-4D97-AF65-F5344CB8AC3E}">
        <p14:creationId xmlns:p14="http://schemas.microsoft.com/office/powerpoint/2010/main" val="9482468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395505"/>
            <a:ext cx="8858250" cy="1754327"/>
          </a:xfrm>
          <a:prstGeom prst="rect">
            <a:avLst/>
          </a:prstGeom>
        </p:spPr>
        <p:txBody>
          <a:bodyPr wrap="square" anchor="ctr">
            <a:spAutoFit/>
          </a:bodyPr>
          <a:lstStyle/>
          <a:p>
            <a:r>
              <a:rPr lang="en-US" dirty="0" smtClean="0">
                <a:latin typeface="Helvetica Neue"/>
                <a:cs typeface="Helvetica Neue"/>
              </a:rPr>
              <a:t>Below is a the </a:t>
            </a:r>
            <a:r>
              <a:rPr lang="en-US" dirty="0" err="1" smtClean="0">
                <a:latin typeface="Helvetica Neue"/>
                <a:cs typeface="Helvetica Neue"/>
              </a:rPr>
              <a:t>Arduino</a:t>
            </a:r>
            <a:r>
              <a:rPr lang="en-US" dirty="0" smtClean="0">
                <a:latin typeface="Helvetica Neue"/>
                <a:cs typeface="Helvetica Neue"/>
              </a:rPr>
              <a:t> board, this is the physical </a:t>
            </a:r>
            <a:r>
              <a:rPr lang="en-US" b="1" dirty="0" smtClean="0">
                <a:latin typeface="Helvetica Neue"/>
                <a:cs typeface="Helvetica Neue"/>
              </a:rPr>
              <a:t>hardware </a:t>
            </a:r>
            <a:r>
              <a:rPr lang="en-US" dirty="0" smtClean="0">
                <a:latin typeface="Helvetica Neue"/>
                <a:cs typeface="Helvetica Neue"/>
              </a:rPr>
              <a:t>of the </a:t>
            </a:r>
            <a:r>
              <a:rPr lang="en-US" dirty="0" err="1" smtClean="0">
                <a:latin typeface="Helvetica Neue"/>
                <a:cs typeface="Helvetica Neue"/>
              </a:rPr>
              <a:t>Arduino</a:t>
            </a:r>
            <a:r>
              <a:rPr lang="en-US" dirty="0" smtClean="0">
                <a:latin typeface="Helvetica Neue"/>
                <a:cs typeface="Helvetica Neue"/>
              </a:rPr>
              <a:t>.</a:t>
            </a:r>
          </a:p>
          <a:p>
            <a:endParaRPr lang="en-US" dirty="0" smtClean="0">
              <a:latin typeface="Helvetica Neue"/>
              <a:cs typeface="Helvetica Neue"/>
            </a:endParaRPr>
          </a:p>
          <a:p>
            <a:r>
              <a:rPr lang="en-US" dirty="0" smtClean="0">
                <a:latin typeface="Helvetica Neue"/>
                <a:cs typeface="Helvetica Neue"/>
              </a:rPr>
              <a:t>You can get a few different types of Arduino boards, but today we will be working with the </a:t>
            </a:r>
            <a:r>
              <a:rPr lang="en-US" b="1" i="1" dirty="0" smtClean="0">
                <a:latin typeface="Helvetica Neue"/>
                <a:cs typeface="Helvetica Neue"/>
              </a:rPr>
              <a:t>Adafruit Feather</a:t>
            </a:r>
            <a:r>
              <a:rPr lang="en-US" dirty="0" smtClean="0">
                <a:latin typeface="Helvetica Neue"/>
                <a:cs typeface="Helvetica Neue"/>
              </a:rPr>
              <a:t>!</a:t>
            </a:r>
          </a:p>
          <a:p>
            <a:endParaRPr lang="en-US" b="1" dirty="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Welcome to </a:t>
            </a:r>
            <a:r>
              <a:rPr lang="en-US" sz="3200" b="1" spc="300" dirty="0" err="1">
                <a:latin typeface="Helvetica Neue Light"/>
                <a:cs typeface="Helvetica Neue Light"/>
              </a:rPr>
              <a:t>Arduino</a:t>
            </a:r>
            <a:endParaRPr lang="en-US" sz="3200" b="1" spc="300" dirty="0">
              <a:latin typeface="Helvetica Neue Light"/>
              <a:cs typeface="Helvetica Neue Light"/>
            </a:endParaRPr>
          </a:p>
        </p:txBody>
      </p:sp>
      <p:pic>
        <p:nvPicPr>
          <p:cNvPr id="4" name="Picture 3"/>
          <p:cNvPicPr>
            <a:picLocks noChangeAspect="1"/>
          </p:cNvPicPr>
          <p:nvPr/>
        </p:nvPicPr>
        <p:blipFill>
          <a:blip r:embed="rId2"/>
          <a:stretch>
            <a:fillRect/>
          </a:stretch>
        </p:blipFill>
        <p:spPr>
          <a:xfrm>
            <a:off x="2016370" y="2637694"/>
            <a:ext cx="5111261" cy="3833446"/>
          </a:xfrm>
          <a:prstGeom prst="rect">
            <a:avLst/>
          </a:prstGeom>
        </p:spPr>
      </p:pic>
    </p:spTree>
    <p:extLst>
      <p:ext uri="{BB962C8B-B14F-4D97-AF65-F5344CB8AC3E}">
        <p14:creationId xmlns:p14="http://schemas.microsoft.com/office/powerpoint/2010/main" val="178470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451056"/>
            <a:ext cx="8858250" cy="2031325"/>
          </a:xfrm>
          <a:prstGeom prst="rect">
            <a:avLst/>
          </a:prstGeom>
        </p:spPr>
        <p:txBody>
          <a:bodyPr wrap="square" anchor="ctr">
            <a:spAutoFit/>
          </a:bodyPr>
          <a:lstStyle/>
          <a:p>
            <a:r>
              <a:rPr lang="en-US" dirty="0" smtClean="0">
                <a:latin typeface="Helvetica Neue"/>
                <a:cs typeface="Helvetica Neue"/>
              </a:rPr>
              <a:t>This is the </a:t>
            </a:r>
            <a:r>
              <a:rPr lang="en-US" dirty="0" err="1" smtClean="0">
                <a:latin typeface="Helvetica Neue"/>
                <a:cs typeface="Helvetica Neue"/>
              </a:rPr>
              <a:t>Arduino</a:t>
            </a:r>
            <a:r>
              <a:rPr lang="en-US" dirty="0" smtClean="0">
                <a:latin typeface="Helvetica Neue"/>
                <a:cs typeface="Helvetica Neue"/>
              </a:rPr>
              <a:t> Integrated Development Environment, or </a:t>
            </a:r>
            <a:r>
              <a:rPr lang="en-US" b="1" i="1" dirty="0" smtClean="0">
                <a:latin typeface="Helvetica Neue"/>
                <a:cs typeface="Helvetica Neue"/>
              </a:rPr>
              <a:t>IDE</a:t>
            </a:r>
            <a:r>
              <a:rPr lang="en-US" dirty="0" smtClean="0">
                <a:latin typeface="Helvetica Neue"/>
                <a:cs typeface="Helvetica Neue"/>
              </a:rPr>
              <a:t> this is the </a:t>
            </a:r>
            <a:r>
              <a:rPr lang="en-US" b="1" dirty="0" smtClean="0">
                <a:latin typeface="Helvetica Neue"/>
                <a:cs typeface="Helvetica Neue"/>
              </a:rPr>
              <a:t>software </a:t>
            </a:r>
            <a:r>
              <a:rPr lang="en-US" dirty="0" smtClean="0">
                <a:latin typeface="Helvetica Neue"/>
                <a:cs typeface="Helvetica Neue"/>
              </a:rPr>
              <a:t>side </a:t>
            </a:r>
            <a:r>
              <a:rPr lang="en-US" dirty="0" err="1" smtClean="0">
                <a:latin typeface="Helvetica Neue"/>
                <a:cs typeface="Helvetica Neue"/>
              </a:rPr>
              <a:t>Arduino</a:t>
            </a:r>
            <a:r>
              <a:rPr lang="en-US" dirty="0" smtClean="0">
                <a:latin typeface="Helvetica Neue"/>
                <a:cs typeface="Helvetica Neue"/>
              </a:rPr>
              <a:t>. You’ll be writing your programs in here, these are known as </a:t>
            </a:r>
            <a:r>
              <a:rPr lang="en-US" b="1" i="1" dirty="0" smtClean="0">
                <a:latin typeface="Helvetica Neue"/>
                <a:cs typeface="Helvetica Neue"/>
              </a:rPr>
              <a:t>sketches.</a:t>
            </a:r>
            <a:endParaRPr lang="en-US" dirty="0" smtClean="0">
              <a:latin typeface="Helvetica Neue"/>
              <a:cs typeface="Helvetica Neue"/>
            </a:endParaRPr>
          </a:p>
          <a:p>
            <a:endParaRPr lang="en-US" dirty="0">
              <a:latin typeface="Helvetica Neue"/>
              <a:cs typeface="Helvetica Neue"/>
            </a:endParaRPr>
          </a:p>
          <a:p>
            <a:endParaRPr lang="en-US" dirty="0" smtClean="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Welcome to </a:t>
            </a:r>
            <a:r>
              <a:rPr lang="en-US" sz="3200" b="1" spc="300" dirty="0" err="1">
                <a:latin typeface="Helvetica Neue Light"/>
                <a:cs typeface="Helvetica Neue Light"/>
              </a:rPr>
              <a:t>Arduino</a:t>
            </a:r>
            <a:endParaRPr lang="en-US" sz="3200" b="1" spc="300" dirty="0">
              <a:latin typeface="Helvetica Neue Light"/>
              <a:cs typeface="Helvetica Neue Light"/>
            </a:endParaRPr>
          </a:p>
        </p:txBody>
      </p:sp>
      <p:sp>
        <p:nvSpPr>
          <p:cNvPr id="10" name="TextBox 9"/>
          <p:cNvSpPr txBox="1"/>
          <p:nvPr/>
        </p:nvSpPr>
        <p:spPr>
          <a:xfrm>
            <a:off x="1493734" y="6053236"/>
            <a:ext cx="7338132" cy="523220"/>
          </a:xfrm>
          <a:prstGeom prst="rect">
            <a:avLst/>
          </a:prstGeom>
          <a:noFill/>
        </p:spPr>
        <p:txBody>
          <a:bodyPr wrap="square" rtlCol="0">
            <a:spAutoFit/>
          </a:bodyPr>
          <a:lstStyle/>
          <a:p>
            <a:pPr algn="r"/>
            <a:r>
              <a:rPr lang="en-US" i="1" dirty="0" smtClean="0">
                <a:latin typeface="Helvetica Neue"/>
                <a:cs typeface="Helvetica Neue"/>
              </a:rPr>
              <a:t>The </a:t>
            </a:r>
            <a:r>
              <a:rPr lang="en-US" i="1" dirty="0" err="1" smtClean="0">
                <a:latin typeface="Helvetica Neue"/>
                <a:cs typeface="Helvetica Neue"/>
              </a:rPr>
              <a:t>Arduino</a:t>
            </a:r>
            <a:r>
              <a:rPr lang="en-US" i="1" dirty="0" smtClean="0">
                <a:latin typeface="Helvetica Neue"/>
                <a:cs typeface="Helvetica Neue"/>
              </a:rPr>
              <a:t> IDE 1.0.5 -&gt; OSX (L) and Windows (R)</a:t>
            </a:r>
            <a:endParaRPr lang="en-US" dirty="0">
              <a:latin typeface="Helvetica Neue"/>
              <a:cs typeface="Helvetica Neue"/>
            </a:endParaRPr>
          </a:p>
          <a:p>
            <a:pPr algn="r"/>
            <a:r>
              <a:rPr lang="en-US" sz="1000" dirty="0">
                <a:latin typeface="Helvetica Neue"/>
                <a:cs typeface="Helvetica Neue"/>
              </a:rPr>
              <a:t>(Source: </a:t>
            </a:r>
            <a:r>
              <a:rPr lang="pl-PL" sz="1000" dirty="0">
                <a:latin typeface="Helvetica Neue"/>
                <a:cs typeface="Helvetica Neue"/>
              </a:rPr>
              <a:t>http://</a:t>
            </a:r>
            <a:r>
              <a:rPr lang="pl-PL" sz="1000" dirty="0" err="1">
                <a:latin typeface="Helvetica Neue"/>
                <a:cs typeface="Helvetica Neue"/>
              </a:rPr>
              <a:t>panasonic.mironto.sk</a:t>
            </a:r>
            <a:r>
              <a:rPr lang="pl-PL" sz="1000" dirty="0">
                <a:latin typeface="Helvetica Neue"/>
                <a:cs typeface="Helvetica Neue"/>
              </a:rPr>
              <a:t>/</a:t>
            </a:r>
            <a:r>
              <a:rPr lang="pl-PL" sz="1000" dirty="0" err="1">
                <a:latin typeface="Helvetica Neue"/>
                <a:cs typeface="Helvetica Neue"/>
              </a:rPr>
              <a:t>wp-content</a:t>
            </a:r>
            <a:r>
              <a:rPr lang="pl-PL" sz="1000" dirty="0">
                <a:latin typeface="Helvetica Neue"/>
                <a:cs typeface="Helvetica Neue"/>
              </a:rPr>
              <a:t>/</a:t>
            </a:r>
            <a:r>
              <a:rPr lang="pl-PL" sz="1000" dirty="0" err="1">
                <a:latin typeface="Helvetica Neue"/>
                <a:cs typeface="Helvetica Neue"/>
              </a:rPr>
              <a:t>uploads</a:t>
            </a:r>
            <a:r>
              <a:rPr lang="pl-PL" sz="1000" dirty="0">
                <a:latin typeface="Helvetica Neue"/>
                <a:cs typeface="Helvetica Neue"/>
              </a:rPr>
              <a:t>/</a:t>
            </a:r>
            <a:r>
              <a:rPr lang="pl-PL" sz="1000" dirty="0" err="1" smtClean="0">
                <a:latin typeface="Helvetica Neue"/>
                <a:cs typeface="Helvetica Neue"/>
              </a:rPr>
              <a:t>arduino_ide.png</a:t>
            </a:r>
            <a:r>
              <a:rPr lang="pl-PL" sz="1000" dirty="0" smtClean="0">
                <a:latin typeface="Helvetica Neue"/>
                <a:cs typeface="Helvetica Neue"/>
              </a:rPr>
              <a:t>)</a:t>
            </a:r>
            <a:endParaRPr lang="en-US" sz="1000" dirty="0">
              <a:latin typeface="Helvetica Neue"/>
              <a:cs typeface="Helvetica Neue"/>
              <a:hlinkClick r:id="rId2"/>
            </a:endParaRPr>
          </a:p>
        </p:txBody>
      </p:sp>
      <p:pic>
        <p:nvPicPr>
          <p:cNvPr id="4" name="Picture 3" descr="Screen Shot 2014-03-16 at 17.53.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215" y="2427899"/>
            <a:ext cx="3251535" cy="3781101"/>
          </a:xfrm>
          <a:prstGeom prst="rect">
            <a:avLst/>
          </a:prstGeom>
        </p:spPr>
      </p:pic>
      <p:pic>
        <p:nvPicPr>
          <p:cNvPr id="9" name="Picture 8"/>
          <p:cNvPicPr>
            <a:picLocks noChangeAspect="1"/>
          </p:cNvPicPr>
          <p:nvPr/>
        </p:nvPicPr>
        <p:blipFill>
          <a:blip r:embed="rId4"/>
          <a:stretch>
            <a:fillRect/>
          </a:stretch>
        </p:blipFill>
        <p:spPr>
          <a:xfrm>
            <a:off x="6050430" y="2749341"/>
            <a:ext cx="2781436" cy="3028675"/>
          </a:xfrm>
          <a:prstGeom prst="rect">
            <a:avLst/>
          </a:prstGeom>
        </p:spPr>
      </p:pic>
      <p:sp>
        <p:nvSpPr>
          <p:cNvPr id="12" name="Rectangle 11"/>
          <p:cNvSpPr/>
          <p:nvPr/>
        </p:nvSpPr>
        <p:spPr>
          <a:xfrm>
            <a:off x="158750" y="2180331"/>
            <a:ext cx="2844465" cy="2862323"/>
          </a:xfrm>
          <a:prstGeom prst="rect">
            <a:avLst/>
          </a:prstGeom>
        </p:spPr>
        <p:txBody>
          <a:bodyPr wrap="square" anchor="ctr">
            <a:spAutoFit/>
          </a:bodyPr>
          <a:lstStyle/>
          <a:p>
            <a:pPr algn="r"/>
            <a:r>
              <a:rPr lang="en-US" dirty="0" smtClean="0">
                <a:latin typeface="Helvetica Neue"/>
                <a:cs typeface="Helvetica Neue"/>
              </a:rPr>
              <a:t>If you’ve already installed the </a:t>
            </a:r>
            <a:r>
              <a:rPr lang="en-US" dirty="0" err="1" smtClean="0">
                <a:latin typeface="Helvetica Neue"/>
                <a:cs typeface="Helvetica Neue"/>
              </a:rPr>
              <a:t>Arduino</a:t>
            </a:r>
            <a:r>
              <a:rPr lang="en-US" dirty="0" smtClean="0">
                <a:latin typeface="Helvetica Neue"/>
                <a:cs typeface="Helvetica Neue"/>
              </a:rPr>
              <a:t> IDE – open it up. </a:t>
            </a:r>
          </a:p>
          <a:p>
            <a:pPr algn="r"/>
            <a:endParaRPr lang="en-US" dirty="0" smtClean="0">
              <a:latin typeface="Helvetica Neue"/>
              <a:cs typeface="Helvetica Neue"/>
            </a:endParaRPr>
          </a:p>
          <a:p>
            <a:pPr algn="r"/>
            <a:r>
              <a:rPr lang="en-US" dirty="0" smtClean="0">
                <a:latin typeface="Helvetica Neue"/>
                <a:cs typeface="Helvetica Neue"/>
              </a:rPr>
              <a:t>If you need a hand installing then give me a shout!</a:t>
            </a:r>
          </a:p>
          <a:p>
            <a:endParaRPr lang="en-US" dirty="0" smtClean="0">
              <a:latin typeface="Helvetica Neue"/>
              <a:cs typeface="Helvetica Neue"/>
            </a:endParaRPr>
          </a:p>
          <a:p>
            <a:endParaRPr lang="en-US" b="1" dirty="0">
              <a:latin typeface="Helvetica Neue"/>
              <a:cs typeface="Helvetica Neue"/>
            </a:endParaRPr>
          </a:p>
          <a:p>
            <a:endParaRPr lang="en-US" b="1" dirty="0">
              <a:latin typeface="Helvetica Neue"/>
              <a:cs typeface="Helvetica Neue"/>
            </a:endParaRPr>
          </a:p>
        </p:txBody>
      </p:sp>
    </p:spTree>
    <p:extLst>
      <p:ext uri="{BB962C8B-B14F-4D97-AF65-F5344CB8AC3E}">
        <p14:creationId xmlns:p14="http://schemas.microsoft.com/office/powerpoint/2010/main" val="1427586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smtClean="0">
                <a:latin typeface="Helvetica Neue Light"/>
                <a:cs typeface="Helvetica Neue Light"/>
              </a:rPr>
              <a:t>Useful links</a:t>
            </a:r>
            <a:endParaRPr lang="en-US" sz="3200" b="1" spc="300" dirty="0">
              <a:latin typeface="Helvetica Neue Light"/>
              <a:cs typeface="Helvetica Neue Light"/>
            </a:endParaRPr>
          </a:p>
        </p:txBody>
      </p:sp>
      <p:sp>
        <p:nvSpPr>
          <p:cNvPr id="12" name="Rectangle 11"/>
          <p:cNvSpPr/>
          <p:nvPr/>
        </p:nvSpPr>
        <p:spPr>
          <a:xfrm>
            <a:off x="158750" y="3149827"/>
            <a:ext cx="2844465" cy="923330"/>
          </a:xfrm>
          <a:prstGeom prst="rect">
            <a:avLst/>
          </a:prstGeom>
        </p:spPr>
        <p:txBody>
          <a:bodyPr wrap="square" anchor="ctr">
            <a:spAutoFit/>
          </a:bodyPr>
          <a:lstStyle/>
          <a:p>
            <a:endParaRPr lang="en-US" dirty="0" smtClean="0">
              <a:latin typeface="Helvetica Neue"/>
              <a:cs typeface="Helvetica Neue"/>
            </a:endParaRPr>
          </a:p>
          <a:p>
            <a:endParaRPr lang="en-US" b="1" dirty="0">
              <a:latin typeface="Helvetica Neue"/>
              <a:cs typeface="Helvetica Neue"/>
            </a:endParaRPr>
          </a:p>
          <a:p>
            <a:endParaRPr lang="en-US" b="1" dirty="0">
              <a:latin typeface="Helvetica Neue"/>
              <a:cs typeface="Helvetica Neue"/>
            </a:endParaRPr>
          </a:p>
        </p:txBody>
      </p:sp>
      <p:sp>
        <p:nvSpPr>
          <p:cNvPr id="11" name="Rectangle 10"/>
          <p:cNvSpPr/>
          <p:nvPr/>
        </p:nvSpPr>
        <p:spPr>
          <a:xfrm>
            <a:off x="158750" y="2368392"/>
            <a:ext cx="8858250" cy="2031325"/>
          </a:xfrm>
          <a:prstGeom prst="rect">
            <a:avLst/>
          </a:prstGeom>
        </p:spPr>
        <p:txBody>
          <a:bodyPr wrap="square" anchor="ctr">
            <a:spAutoFit/>
          </a:bodyPr>
          <a:lstStyle/>
          <a:p>
            <a:r>
              <a:rPr lang="en-GB" dirty="0" smtClean="0">
                <a:latin typeface="Helvetica Neue"/>
                <a:cs typeface="Helvetica Neue"/>
                <a:hlinkClick r:id="rId2"/>
              </a:rPr>
              <a:t>Arduino Reference</a:t>
            </a:r>
            <a:r>
              <a:rPr lang="en-GB" dirty="0" smtClean="0">
                <a:latin typeface="Helvetica Neue"/>
                <a:cs typeface="Helvetica Neue"/>
              </a:rPr>
              <a:t>: Look up code in the Language Reference guide</a:t>
            </a:r>
          </a:p>
          <a:p>
            <a:endParaRPr lang="en-GB" dirty="0" smtClean="0">
              <a:latin typeface="Helvetica Neue"/>
              <a:cs typeface="Helvetica Neue"/>
            </a:endParaRPr>
          </a:p>
          <a:p>
            <a:r>
              <a:rPr lang="en-GB" dirty="0" smtClean="0">
                <a:latin typeface="Helvetica Neue"/>
                <a:cs typeface="Helvetica Neue"/>
                <a:hlinkClick r:id="rId3"/>
              </a:rPr>
              <a:t>Tutorials</a:t>
            </a:r>
            <a:r>
              <a:rPr lang="en-GB" dirty="0" smtClean="0">
                <a:latin typeface="Helvetica Neue"/>
                <a:cs typeface="Helvetica Neue"/>
              </a:rPr>
              <a:t>: Explore </a:t>
            </a:r>
            <a:r>
              <a:rPr lang="en-GB" dirty="0" err="1" smtClean="0">
                <a:latin typeface="Helvetica Neue"/>
                <a:cs typeface="Helvetica Neue"/>
              </a:rPr>
              <a:t>Arduino</a:t>
            </a:r>
            <a:r>
              <a:rPr lang="en-GB" dirty="0" smtClean="0">
                <a:latin typeface="Helvetica Neue"/>
                <a:cs typeface="Helvetica Neue"/>
              </a:rPr>
              <a:t> more using their Learning page.</a:t>
            </a:r>
          </a:p>
          <a:p>
            <a:endParaRPr lang="en-GB" dirty="0">
              <a:latin typeface="Helvetica Neue"/>
              <a:cs typeface="Helvetica Neue"/>
            </a:endParaRPr>
          </a:p>
          <a:p>
            <a:r>
              <a:rPr lang="en-GB" dirty="0" smtClean="0">
                <a:latin typeface="Helvetica Neue"/>
                <a:cs typeface="Helvetica Neue"/>
                <a:hlinkClick r:id="rId4"/>
              </a:rPr>
              <a:t>Forum</a:t>
            </a:r>
            <a:r>
              <a:rPr lang="en-GB" dirty="0" smtClean="0">
                <a:latin typeface="Helvetica Neue"/>
                <a:cs typeface="Helvetica Neue"/>
              </a:rPr>
              <a:t>: Ask for a hand in </a:t>
            </a:r>
            <a:r>
              <a:rPr lang="en-GB" dirty="0" err="1" smtClean="0">
                <a:latin typeface="Helvetica Neue"/>
                <a:cs typeface="Helvetica Neue"/>
              </a:rPr>
              <a:t>Arduino’s</a:t>
            </a:r>
            <a:r>
              <a:rPr lang="en-GB" dirty="0" smtClean="0">
                <a:latin typeface="Helvetica Neue"/>
                <a:cs typeface="Helvetica Neue"/>
              </a:rPr>
              <a:t> help forum</a:t>
            </a:r>
            <a:endParaRPr lang="en-US" dirty="0" smtClean="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p:txBody>
      </p:sp>
    </p:spTree>
    <p:extLst>
      <p:ext uri="{BB962C8B-B14F-4D97-AF65-F5344CB8AC3E}">
        <p14:creationId xmlns:p14="http://schemas.microsoft.com/office/powerpoint/2010/main" val="19148326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2368392"/>
            <a:ext cx="8858250" cy="2031325"/>
          </a:xfrm>
          <a:prstGeom prst="rect">
            <a:avLst/>
          </a:prstGeom>
        </p:spPr>
        <p:txBody>
          <a:bodyPr wrap="square" anchor="ctr">
            <a:spAutoFit/>
          </a:bodyPr>
          <a:lstStyle/>
          <a:p>
            <a:r>
              <a:rPr lang="en-GB" dirty="0" smtClean="0">
                <a:latin typeface="Helvetica Neue"/>
                <a:cs typeface="Helvetica Neue"/>
              </a:rPr>
              <a:t>We have a number of different sensors for you to test out.</a:t>
            </a:r>
          </a:p>
          <a:p>
            <a:endParaRPr lang="en-GB" dirty="0">
              <a:latin typeface="Helvetica Neue"/>
              <a:cs typeface="Helvetica Neue"/>
            </a:endParaRPr>
          </a:p>
          <a:p>
            <a:r>
              <a:rPr lang="en-GB" dirty="0" smtClean="0">
                <a:latin typeface="Helvetica Neue"/>
                <a:cs typeface="Helvetica Neue"/>
              </a:rPr>
              <a:t>Please select one and try and get it working following the instructions in this document.</a:t>
            </a:r>
            <a:endParaRPr lang="en-US" dirty="0" smtClean="0">
              <a:latin typeface="Helvetica Neue"/>
              <a:cs typeface="Helvetica Neue"/>
            </a:endParaRPr>
          </a:p>
          <a:p>
            <a:endParaRPr lang="en-US" dirty="0" smtClean="0">
              <a:latin typeface="Helvetica Neue"/>
              <a:cs typeface="Helvetica Neue"/>
            </a:endParaRPr>
          </a:p>
          <a:p>
            <a:r>
              <a:rPr lang="en-US" dirty="0" smtClean="0">
                <a:latin typeface="Helvetica Neue"/>
                <a:cs typeface="Helvetica Neue"/>
              </a:rPr>
              <a:t>If you need any help, please raise your hand!</a:t>
            </a:r>
            <a:endParaRPr lang="en-US" dirty="0" smtClean="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Workshop Tools</a:t>
            </a:r>
          </a:p>
        </p:txBody>
      </p:sp>
    </p:spTree>
    <p:extLst>
      <p:ext uri="{BB962C8B-B14F-4D97-AF65-F5344CB8AC3E}">
        <p14:creationId xmlns:p14="http://schemas.microsoft.com/office/powerpoint/2010/main" val="37130166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434180"/>
            <a:ext cx="8858250" cy="3970318"/>
          </a:xfrm>
          <a:prstGeom prst="rect">
            <a:avLst/>
          </a:prstGeom>
        </p:spPr>
        <p:txBody>
          <a:bodyPr wrap="square" anchor="ctr">
            <a:spAutoFit/>
          </a:bodyPr>
          <a:lstStyle/>
          <a:p>
            <a:r>
              <a:rPr lang="en-US" dirty="0" smtClean="0">
                <a:latin typeface="Helvetica Neue"/>
                <a:cs typeface="Helvetica Neue"/>
              </a:rPr>
              <a:t>Plug the </a:t>
            </a:r>
            <a:r>
              <a:rPr lang="en-US" dirty="0" err="1" smtClean="0">
                <a:latin typeface="Helvetica Neue"/>
                <a:cs typeface="Helvetica Neue"/>
              </a:rPr>
              <a:t>Arduino</a:t>
            </a:r>
            <a:r>
              <a:rPr lang="en-US" dirty="0" smtClean="0">
                <a:latin typeface="Helvetica Neue"/>
                <a:cs typeface="Helvetica Neue"/>
              </a:rPr>
              <a:t> into your laptop using the USB Cable.</a:t>
            </a:r>
          </a:p>
          <a:p>
            <a:endParaRPr lang="en-US" dirty="0">
              <a:latin typeface="Helvetica Neue"/>
              <a:cs typeface="Helvetica Neue"/>
            </a:endParaRPr>
          </a:p>
          <a:p>
            <a:r>
              <a:rPr lang="en-US" dirty="0" smtClean="0">
                <a:latin typeface="Helvetica Neue"/>
                <a:cs typeface="Helvetica Neue"/>
              </a:rPr>
              <a:t>This allows your laptop to communicate with your </a:t>
            </a:r>
            <a:r>
              <a:rPr lang="en-US" dirty="0" err="1" smtClean="0">
                <a:latin typeface="Helvetica Neue"/>
                <a:cs typeface="Helvetica Neue"/>
              </a:rPr>
              <a:t>Arduino</a:t>
            </a:r>
            <a:r>
              <a:rPr lang="en-US" dirty="0" smtClean="0">
                <a:latin typeface="Helvetica Neue"/>
                <a:cs typeface="Helvetica Neue"/>
              </a:rPr>
              <a:t> using </a:t>
            </a:r>
            <a:r>
              <a:rPr lang="en-US" b="1" i="1" dirty="0" smtClean="0">
                <a:latin typeface="Helvetica Neue"/>
                <a:cs typeface="Helvetica Neue"/>
              </a:rPr>
              <a:t>serial data </a:t>
            </a:r>
            <a:r>
              <a:rPr lang="en-US" dirty="0" smtClean="0">
                <a:latin typeface="Helvetica Neue"/>
                <a:cs typeface="Helvetica Neue"/>
              </a:rPr>
              <a:t>and vice versa. Make sure it’s plugged in when you’re uploading code to it.</a:t>
            </a:r>
          </a:p>
          <a:p>
            <a:endParaRPr lang="en-US" dirty="0">
              <a:latin typeface="Helvetica Neue"/>
              <a:cs typeface="Helvetica Neue"/>
            </a:endParaRPr>
          </a:p>
          <a:p>
            <a:r>
              <a:rPr lang="en-US" dirty="0" smtClean="0">
                <a:latin typeface="Helvetica Neue"/>
                <a:cs typeface="Helvetica Neue"/>
              </a:rPr>
              <a:t>Now go into the </a:t>
            </a:r>
            <a:r>
              <a:rPr lang="en-US" dirty="0" err="1" smtClean="0">
                <a:latin typeface="Helvetica Neue"/>
                <a:cs typeface="Helvetica Neue"/>
              </a:rPr>
              <a:t>Arduino</a:t>
            </a:r>
            <a:r>
              <a:rPr lang="en-US" dirty="0" smtClean="0">
                <a:latin typeface="Helvetica Neue"/>
                <a:cs typeface="Helvetica Neue"/>
              </a:rPr>
              <a:t> IDE on you laptop to select the right board by going:</a:t>
            </a:r>
          </a:p>
          <a:p>
            <a:endParaRPr lang="en-US" dirty="0">
              <a:latin typeface="Helvetica Neue"/>
              <a:cs typeface="Helvetica Neue"/>
            </a:endParaRPr>
          </a:p>
          <a:p>
            <a:r>
              <a:rPr lang="en-US" i="1" dirty="0" smtClean="0">
                <a:latin typeface="Helvetica Neue"/>
                <a:cs typeface="Helvetica Neue"/>
              </a:rPr>
              <a:t>Tools &gt; Board &gt; Adafruit Feather M0</a:t>
            </a:r>
          </a:p>
          <a:p>
            <a:endParaRPr lang="en-US" i="1" dirty="0">
              <a:latin typeface="Helvetica Neue"/>
              <a:cs typeface="Helvetica Neue"/>
            </a:endParaRPr>
          </a:p>
          <a:p>
            <a:r>
              <a:rPr lang="en-US" dirty="0" smtClean="0">
                <a:latin typeface="Helvetica Neue"/>
                <a:cs typeface="Helvetica Neue"/>
              </a:rPr>
              <a:t>You then need to select the port</a:t>
            </a:r>
          </a:p>
          <a:p>
            <a:endParaRPr lang="en-US" b="1" i="1" dirty="0">
              <a:latin typeface="Helvetica Neue"/>
              <a:cs typeface="Helvetica Neue"/>
            </a:endParaRPr>
          </a:p>
          <a:p>
            <a:r>
              <a:rPr lang="en-US" i="1" dirty="0" smtClean="0">
                <a:latin typeface="Helvetica Neue"/>
                <a:cs typeface="Helvetica Neue"/>
              </a:rPr>
              <a:t>Tools &gt; Port XXX</a:t>
            </a:r>
            <a:endParaRPr lang="en-US" dirty="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Connecting the </a:t>
            </a:r>
            <a:r>
              <a:rPr lang="en-US" sz="3200" b="1" spc="300" dirty="0" err="1">
                <a:latin typeface="Helvetica Neue Light"/>
                <a:cs typeface="Helvetica Neue Light"/>
              </a:rPr>
              <a:t>Arduino</a:t>
            </a:r>
            <a:endParaRPr lang="en-US" sz="3200" b="1" spc="300" dirty="0">
              <a:latin typeface="Helvetica Neue Light"/>
              <a:cs typeface="Helvetica Neue Light"/>
            </a:endParaRPr>
          </a:p>
        </p:txBody>
      </p:sp>
      <p:pic>
        <p:nvPicPr>
          <p:cNvPr id="2" name="Picture 1"/>
          <p:cNvPicPr>
            <a:picLocks noChangeAspect="1"/>
          </p:cNvPicPr>
          <p:nvPr/>
        </p:nvPicPr>
        <p:blipFill>
          <a:blip r:embed="rId3"/>
          <a:stretch>
            <a:fillRect/>
          </a:stretch>
        </p:blipFill>
        <p:spPr>
          <a:xfrm>
            <a:off x="5785805" y="3591546"/>
            <a:ext cx="3231195" cy="2423396"/>
          </a:xfrm>
          <a:prstGeom prst="rect">
            <a:avLst/>
          </a:prstGeom>
        </p:spPr>
      </p:pic>
      <p:sp>
        <p:nvSpPr>
          <p:cNvPr id="6" name="TextBox 5"/>
          <p:cNvSpPr txBox="1"/>
          <p:nvPr/>
        </p:nvSpPr>
        <p:spPr>
          <a:xfrm>
            <a:off x="1678868" y="6014942"/>
            <a:ext cx="7338132" cy="523220"/>
          </a:xfrm>
          <a:prstGeom prst="rect">
            <a:avLst/>
          </a:prstGeom>
          <a:noFill/>
        </p:spPr>
        <p:txBody>
          <a:bodyPr wrap="square" rtlCol="0">
            <a:spAutoFit/>
          </a:bodyPr>
          <a:lstStyle/>
          <a:p>
            <a:pPr algn="r"/>
            <a:r>
              <a:rPr lang="en-US" i="1" dirty="0" smtClean="0">
                <a:latin typeface="Helvetica Neue"/>
                <a:cs typeface="Helvetica Neue"/>
              </a:rPr>
              <a:t>Connecting the </a:t>
            </a:r>
            <a:r>
              <a:rPr lang="en-US" i="1" dirty="0" err="1" smtClean="0">
                <a:latin typeface="Helvetica Neue"/>
                <a:cs typeface="Helvetica Neue"/>
              </a:rPr>
              <a:t>Arduino</a:t>
            </a:r>
            <a:r>
              <a:rPr lang="en-US" i="1" dirty="0" smtClean="0">
                <a:latin typeface="Helvetica Neue"/>
                <a:cs typeface="Helvetica Neue"/>
              </a:rPr>
              <a:t> to your Laptop</a:t>
            </a:r>
            <a:endParaRPr lang="en-US" dirty="0">
              <a:latin typeface="Helvetica Neue"/>
              <a:cs typeface="Helvetica Neue"/>
            </a:endParaRPr>
          </a:p>
          <a:p>
            <a:pPr algn="r"/>
            <a:r>
              <a:rPr lang="en-US" sz="1000" dirty="0">
                <a:latin typeface="Helvetica Neue"/>
                <a:cs typeface="Helvetica Neue"/>
              </a:rPr>
              <a:t>(</a:t>
            </a:r>
            <a:r>
              <a:rPr lang="en-US" sz="1000" dirty="0" smtClean="0">
                <a:latin typeface="Helvetica Neue"/>
                <a:cs typeface="Helvetica Neue"/>
              </a:rPr>
              <a:t>Source:</a:t>
            </a:r>
            <a:r>
              <a:rPr lang="fr-FR" sz="1000" dirty="0">
                <a:latin typeface="Helvetica Neue"/>
                <a:cs typeface="Helvetica Neue"/>
              </a:rPr>
              <a:t>http://duino4projects.com/introduction-to-</a:t>
            </a:r>
            <a:r>
              <a:rPr lang="fr-FR" sz="1000" dirty="0" err="1">
                <a:latin typeface="Helvetica Neue"/>
                <a:cs typeface="Helvetica Neue"/>
              </a:rPr>
              <a:t>arduino</a:t>
            </a:r>
            <a:r>
              <a:rPr lang="fr-FR" sz="1000" dirty="0" smtClean="0">
                <a:latin typeface="Helvetica Neue"/>
                <a:cs typeface="Helvetica Neue"/>
              </a:rPr>
              <a:t>/</a:t>
            </a:r>
            <a:r>
              <a:rPr lang="en-US" sz="1000" dirty="0" smtClean="0">
                <a:latin typeface="Helvetica Neue"/>
                <a:cs typeface="Helvetica Neue"/>
                <a:hlinkClick r:id="rId4"/>
              </a:rPr>
              <a:t>)</a:t>
            </a:r>
            <a:endParaRPr lang="en-US" sz="1000" dirty="0">
              <a:latin typeface="Helvetica Neue"/>
              <a:cs typeface="Helvetica Neue"/>
              <a:hlinkClick r:id="rId4"/>
            </a:endParaRPr>
          </a:p>
        </p:txBody>
      </p:sp>
    </p:spTree>
    <p:extLst>
      <p:ext uri="{BB962C8B-B14F-4D97-AF65-F5344CB8AC3E}">
        <p14:creationId xmlns:p14="http://schemas.microsoft.com/office/powerpoint/2010/main" val="2259643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1254125"/>
            <a:ext cx="9144000" cy="0"/>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158750" y="1647735"/>
            <a:ext cx="8858250" cy="2308324"/>
          </a:xfrm>
          <a:prstGeom prst="rect">
            <a:avLst/>
          </a:prstGeom>
        </p:spPr>
        <p:txBody>
          <a:bodyPr wrap="square" anchor="ctr">
            <a:spAutoFit/>
          </a:bodyPr>
          <a:lstStyle/>
          <a:p>
            <a:r>
              <a:rPr lang="en-US" dirty="0" smtClean="0">
                <a:latin typeface="Helvetica Neue"/>
                <a:cs typeface="Helvetica Neue"/>
              </a:rPr>
              <a:t>So the first thing we are going to do is make the </a:t>
            </a:r>
            <a:r>
              <a:rPr lang="en-US" dirty="0" err="1" smtClean="0">
                <a:latin typeface="Helvetica Neue"/>
                <a:cs typeface="Helvetica Neue"/>
              </a:rPr>
              <a:t>Arduino</a:t>
            </a:r>
            <a:r>
              <a:rPr lang="en-US" dirty="0" smtClean="0">
                <a:latin typeface="Helvetica Neue"/>
                <a:cs typeface="Helvetica Neue"/>
              </a:rPr>
              <a:t> blink, more specifically an LED on the </a:t>
            </a:r>
            <a:r>
              <a:rPr lang="en-US" dirty="0" err="1" smtClean="0">
                <a:latin typeface="Helvetica Neue"/>
                <a:cs typeface="Helvetica Neue"/>
              </a:rPr>
              <a:t>Arduino</a:t>
            </a:r>
            <a:r>
              <a:rPr lang="en-US" dirty="0" smtClean="0">
                <a:latin typeface="Helvetica Neue"/>
                <a:cs typeface="Helvetica Neue"/>
              </a:rPr>
              <a:t> blink. </a:t>
            </a:r>
          </a:p>
          <a:p>
            <a:endParaRPr lang="en-US" dirty="0">
              <a:latin typeface="Helvetica Neue"/>
              <a:cs typeface="Helvetica Neue"/>
            </a:endParaRPr>
          </a:p>
          <a:p>
            <a:r>
              <a:rPr lang="en-US" dirty="0" smtClean="0">
                <a:latin typeface="Helvetica Neue"/>
                <a:cs typeface="Helvetica Neue"/>
              </a:rPr>
              <a:t>We’re going to take a bit of time going over this code as it’s full of useful examples to get you familiar with programming in the </a:t>
            </a:r>
            <a:r>
              <a:rPr lang="en-US" dirty="0" err="1" smtClean="0">
                <a:latin typeface="Helvetica Neue"/>
                <a:cs typeface="Helvetica Neue"/>
              </a:rPr>
              <a:t>Arduino</a:t>
            </a:r>
            <a:r>
              <a:rPr lang="en-US" dirty="0" smtClean="0">
                <a:latin typeface="Helvetica Neue"/>
                <a:cs typeface="Helvetica Neue"/>
              </a:rPr>
              <a:t> IDE.</a:t>
            </a:r>
          </a:p>
          <a:p>
            <a:endParaRPr lang="en-US" dirty="0">
              <a:latin typeface="Helvetica Neue"/>
              <a:cs typeface="Helvetica Neue"/>
            </a:endParaRPr>
          </a:p>
          <a:p>
            <a:endParaRPr lang="en-US" dirty="0" smtClean="0">
              <a:latin typeface="Helvetica Neue"/>
              <a:cs typeface="Helvetica Neue"/>
            </a:endParaRPr>
          </a:p>
          <a:p>
            <a:endParaRPr lang="en-US" b="1" dirty="0">
              <a:latin typeface="Helvetica Neue"/>
              <a:cs typeface="Helvetica Neue"/>
            </a:endParaRPr>
          </a:p>
        </p:txBody>
      </p:sp>
      <p:sp>
        <p:nvSpPr>
          <p:cNvPr id="7" name="TextBox 6"/>
          <p:cNvSpPr txBox="1"/>
          <p:nvPr/>
        </p:nvSpPr>
        <p:spPr>
          <a:xfrm>
            <a:off x="158750" y="408423"/>
            <a:ext cx="6096000" cy="584776"/>
          </a:xfrm>
          <a:prstGeom prst="rect">
            <a:avLst/>
          </a:prstGeom>
          <a:noFill/>
        </p:spPr>
        <p:txBody>
          <a:bodyPr wrap="square" rtlCol="0">
            <a:spAutoFit/>
          </a:bodyPr>
          <a:lstStyle/>
          <a:p>
            <a:r>
              <a:rPr lang="en-US" sz="3200" b="1" spc="300" dirty="0">
                <a:latin typeface="Helvetica Neue Light"/>
                <a:cs typeface="Helvetica Neue Light"/>
              </a:rPr>
              <a:t>BLINK ;)</a:t>
            </a:r>
          </a:p>
        </p:txBody>
      </p:sp>
      <p:pic>
        <p:nvPicPr>
          <p:cNvPr id="6" name="Picture 5"/>
          <p:cNvPicPr>
            <a:picLocks noChangeAspect="1"/>
          </p:cNvPicPr>
          <p:nvPr/>
        </p:nvPicPr>
        <p:blipFill>
          <a:blip r:embed="rId2"/>
          <a:stretch>
            <a:fillRect/>
          </a:stretch>
        </p:blipFill>
        <p:spPr>
          <a:xfrm>
            <a:off x="2322493" y="3422386"/>
            <a:ext cx="4232137" cy="2924022"/>
          </a:xfrm>
          <a:prstGeom prst="rect">
            <a:avLst/>
          </a:prstGeom>
        </p:spPr>
      </p:pic>
      <p:sp>
        <p:nvSpPr>
          <p:cNvPr id="8" name="TextBox 7"/>
          <p:cNvSpPr txBox="1"/>
          <p:nvPr/>
        </p:nvSpPr>
        <p:spPr>
          <a:xfrm>
            <a:off x="317508" y="6346408"/>
            <a:ext cx="8220123" cy="246221"/>
          </a:xfrm>
          <a:prstGeom prst="rect">
            <a:avLst/>
          </a:prstGeom>
          <a:noFill/>
        </p:spPr>
        <p:txBody>
          <a:bodyPr wrap="square" rtlCol="0">
            <a:spAutoFit/>
          </a:bodyPr>
          <a:lstStyle/>
          <a:p>
            <a:pPr algn="ctr"/>
            <a:r>
              <a:rPr lang="en-US" sz="1000" dirty="0" smtClean="0">
                <a:latin typeface="Helvetica Neue"/>
                <a:cs typeface="Helvetica Neue"/>
              </a:rPr>
              <a:t>(</a:t>
            </a:r>
            <a:r>
              <a:rPr lang="en-US" sz="1000" dirty="0">
                <a:latin typeface="Helvetica Neue"/>
                <a:cs typeface="Helvetica Neue"/>
              </a:rPr>
              <a:t>Source: </a:t>
            </a:r>
            <a:r>
              <a:rPr lang="nb-NO" sz="1000" dirty="0">
                <a:latin typeface="Helvetica Neue"/>
                <a:cs typeface="Helvetica Neue"/>
                <a:hlinkClick r:id="rId3"/>
              </a:rPr>
              <a:t>http://www.tumyeto.com/images/uploaded/---blink-eye_opt.jpg</a:t>
            </a:r>
            <a:r>
              <a:rPr lang="en-US" sz="1000" dirty="0" smtClean="0">
                <a:latin typeface="Helvetica Neue"/>
                <a:cs typeface="Helvetica Neue"/>
                <a:hlinkClick r:id="rId3"/>
              </a:rPr>
              <a:t>)</a:t>
            </a:r>
            <a:endParaRPr lang="en-US" sz="1000" dirty="0">
              <a:latin typeface="Helvetica Neue"/>
              <a:cs typeface="Helvetica Neue"/>
              <a:hlinkClick r:id="rId3"/>
            </a:endParaRPr>
          </a:p>
        </p:txBody>
      </p:sp>
    </p:spTree>
    <p:extLst>
      <p:ext uri="{BB962C8B-B14F-4D97-AF65-F5344CB8AC3E}">
        <p14:creationId xmlns:p14="http://schemas.microsoft.com/office/powerpoint/2010/main" val="20628167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4607</TotalTime>
  <Words>1768</Words>
  <Application>Microsoft Macintosh PowerPoint</Application>
  <PresentationFormat>On-screen Show (4:3)</PresentationFormat>
  <Paragraphs>278</Paragraphs>
  <Slides>32</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Helvetica</vt:lpstr>
      <vt:lpstr>Helvetica Neue</vt:lpstr>
      <vt:lpstr>Helvetica Neue Light</vt:lpstr>
      <vt:lpstr>Monaco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Joanne Armitage</dc:creator>
  <cp:lastModifiedBy>Joanne Armitage</cp:lastModifiedBy>
  <cp:revision>82</cp:revision>
  <cp:lastPrinted>2014-03-21T08:47:02Z</cp:lastPrinted>
  <dcterms:created xsi:type="dcterms:W3CDTF">2014-02-02T20:15:10Z</dcterms:created>
  <dcterms:modified xsi:type="dcterms:W3CDTF">2017-11-13T10:47:05Z</dcterms:modified>
</cp:coreProperties>
</file>